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473" r:id="rId6"/>
    <p:sldId id="474" r:id="rId7"/>
    <p:sldId id="506" r:id="rId8"/>
    <p:sldId id="475" r:id="rId9"/>
    <p:sldId id="566" r:id="rId10"/>
    <p:sldId id="556" r:id="rId11"/>
    <p:sldId id="477" r:id="rId12"/>
    <p:sldId id="478" r:id="rId13"/>
    <p:sldId id="479" r:id="rId14"/>
    <p:sldId id="480" r:id="rId15"/>
    <p:sldId id="482" r:id="rId16"/>
    <p:sldId id="557" r:id="rId17"/>
    <p:sldId id="481" r:id="rId18"/>
    <p:sldId id="528" r:id="rId19"/>
    <p:sldId id="527" r:id="rId20"/>
    <p:sldId id="483" r:id="rId21"/>
    <p:sldId id="484" r:id="rId22"/>
    <p:sldId id="531" r:id="rId23"/>
    <p:sldId id="532" r:id="rId24"/>
    <p:sldId id="486" r:id="rId25"/>
    <p:sldId id="558" r:id="rId26"/>
    <p:sldId id="488" r:id="rId27"/>
    <p:sldId id="560" r:id="rId28"/>
    <p:sldId id="519" r:id="rId29"/>
    <p:sldId id="56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8F9FA"/>
    <a:srgbClr val="F3F5F7"/>
    <a:srgbClr val="FCFDFE"/>
    <a:srgbClr val="E60000"/>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4" d="100"/>
          <a:sy n="74" d="100"/>
        </p:scale>
        <p:origin x="-106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xmlns=""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xmlns=""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Inter_SB_U05_Video/Video%205.1.mp4"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Inter_SB_U05_Video/Video%205.1.mp4"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Inter_SB_U05_Video/Video%205.1.mp4"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Inter_SB_U05_Video/Video%205.1.mp4"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Inter_SB_U05_Video/Video%205.2.mp4"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Inter_SB_U05_Video/Video%205.2.mp4"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5.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rrowheads="1"/>
          </p:cNvPicPr>
          <p:nvPr/>
        </p:nvPicPr>
        <p:blipFill rotWithShape="1">
          <a:blip r:embed="rId2" cstate="print"/>
          <a:srcRect t="6655"/>
          <a:stretch/>
        </p:blipFill>
        <p:spPr bwMode="auto">
          <a:xfrm>
            <a:off x="0" y="0"/>
            <a:ext cx="9144000" cy="5813434"/>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xmlns=""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20/2/2021</a:t>
            </a:fld>
            <a:endParaRPr lang="en-US"/>
          </a:p>
        </p:txBody>
      </p:sp>
      <p:sp>
        <p:nvSpPr>
          <p:cNvPr id="8" name="Footer Placeholder 2">
            <a:extLst>
              <a:ext uri="{FF2B5EF4-FFF2-40B4-BE49-F238E27FC236}">
                <a16:creationId xmlns:a16="http://schemas.microsoft.com/office/drawing/2014/main" xmlns=""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xmlns=""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xmlns=""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xmlns=""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xmlns=""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xmlns=""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xmlns="" id="{661938E2-40FF-4A1F-9341-19BA2393B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930326"/>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first part of the video (0.00– 0.42) with the sound OFF. Discuss the questions.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 67</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B233C075-00CF-46F6-A5E6-30D99A608559}"/>
              </a:ext>
            </a:extLst>
          </p:cNvPr>
          <p:cNvSpPr/>
          <p:nvPr/>
        </p:nvSpPr>
        <p:spPr>
          <a:xfrm>
            <a:off x="664432" y="1727283"/>
            <a:ext cx="812960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country are the people in?</a:t>
            </a:r>
          </a:p>
          <a:p>
            <a:pPr marL="363538" indent="-363538">
              <a:spcBef>
                <a:spcPts val="600"/>
              </a:spcBef>
            </a:pPr>
            <a:r>
              <a:rPr lang="en-US" altLang="zh-TW" sz="2000" dirty="0">
                <a:latin typeface="Calibri" panose="020F0502020204030204" pitchFamily="34" charset="0"/>
              </a:rPr>
              <a:t>2 	What kind of food can you see?</a:t>
            </a:r>
          </a:p>
          <a:p>
            <a:pPr marL="363538" indent="-363538">
              <a:spcBef>
                <a:spcPts val="600"/>
              </a:spcBef>
            </a:pPr>
            <a:r>
              <a:rPr lang="en-US" altLang="zh-TW" sz="2000" dirty="0">
                <a:latin typeface="Calibri" panose="020F0502020204030204" pitchFamily="34" charset="0"/>
              </a:rPr>
              <a:t>3 	What do you think could be dangerous about this food?</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xmlns="" id="{254F8CF1-C768-4165-B7F9-10E3ED68027D}"/>
              </a:ext>
            </a:extLst>
          </p:cNvPr>
          <p:cNvSpPr/>
          <p:nvPr/>
        </p:nvSpPr>
        <p:spPr>
          <a:xfrm>
            <a:off x="304909" y="3041580"/>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first part of the video again with the sound ON. Check your ideas from Exercise 1 and find out the name of the food.</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xmlns="" id="{3CB1366E-FB89-464C-89AF-D538BB41E3A3}"/>
              </a:ext>
            </a:extLst>
          </p:cNvPr>
          <p:cNvSpPr/>
          <p:nvPr/>
        </p:nvSpPr>
        <p:spPr>
          <a:xfrm>
            <a:off x="752697" y="3764604"/>
            <a:ext cx="7428266"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Japan</a:t>
            </a:r>
          </a:p>
          <a:p>
            <a:pPr marL="360363" indent="-360363"/>
            <a:r>
              <a:rPr lang="en-US" altLang="zh-TW" b="1" dirty="0">
                <a:solidFill>
                  <a:srgbClr val="FF0066"/>
                </a:solidFill>
                <a:latin typeface="Segoe Print" panose="02000600000000000000" pitchFamily="2" charset="0"/>
              </a:rPr>
              <a:t>2 	puffer fish, or </a:t>
            </a:r>
            <a:r>
              <a:rPr lang="en-US" altLang="zh-TW" b="1" dirty="0" err="1">
                <a:solidFill>
                  <a:srgbClr val="FF0066"/>
                </a:solidFill>
                <a:latin typeface="Segoe Print" panose="02000600000000000000" pitchFamily="2" charset="0"/>
              </a:rPr>
              <a:t>fugu</a:t>
            </a:r>
            <a:endParaRPr lang="en-US" altLang="zh-TW" b="1" dirty="0">
              <a:solidFill>
                <a:srgbClr val="FF0066"/>
              </a:solidFill>
              <a:latin typeface="Segoe Print" panose="02000600000000000000" pitchFamily="2" charset="0"/>
            </a:endParaRPr>
          </a:p>
          <a:p>
            <a:pPr marL="360363" indent="-360363"/>
            <a:r>
              <a:rPr lang="en-US" altLang="zh-TW" b="1" dirty="0">
                <a:solidFill>
                  <a:srgbClr val="FF0066"/>
                </a:solidFill>
                <a:latin typeface="Segoe Print" panose="02000600000000000000" pitchFamily="2" charset="0"/>
              </a:rPr>
              <a:t>3 	It’s poisonous unless properly prepared.</a:t>
            </a:r>
            <a:endParaRPr lang="zh-TW" altLang="en-US" b="1" dirty="0">
              <a:solidFill>
                <a:srgbClr val="FF0066"/>
              </a:solidFill>
              <a:latin typeface="Segoe Print" panose="02000600000000000000" pitchFamily="2" charset="0"/>
            </a:endParaRPr>
          </a:p>
        </p:txBody>
      </p:sp>
      <p:pic>
        <p:nvPicPr>
          <p:cNvPr id="27650" name="Picture 2">
            <a:hlinkClick r:id="rId2" action="ppaction://hlinkfile"/>
          </p:cNvPr>
          <p:cNvPicPr>
            <a:picLocks noChangeAspect="1" noChangeArrowheads="1"/>
          </p:cNvPicPr>
          <p:nvPr/>
        </p:nvPicPr>
        <p:blipFill>
          <a:blip r:embed="rId3" cstate="print"/>
          <a:srcRect/>
          <a:stretch>
            <a:fillRect/>
          </a:stretch>
        </p:blipFill>
        <p:spPr bwMode="auto">
          <a:xfrm>
            <a:off x="1975989" y="1331244"/>
            <a:ext cx="873057" cy="235054"/>
          </a:xfrm>
          <a:prstGeom prst="rect">
            <a:avLst/>
          </a:prstGeom>
          <a:noFill/>
          <a:ln w="9525">
            <a:noFill/>
            <a:miter lim="800000"/>
            <a:headEnd/>
            <a:tailEnd/>
          </a:ln>
        </p:spPr>
      </p:pic>
      <p:sp>
        <p:nvSpPr>
          <p:cNvPr id="22" name="矩形 21">
            <a:extLst>
              <a:ext uri="{FF2B5EF4-FFF2-40B4-BE49-F238E27FC236}">
                <a16:creationId xmlns:a16="http://schemas.microsoft.com/office/drawing/2014/main" xmlns="" id="{650F69CA-814A-43CC-B62E-6FA693F63D8A}"/>
              </a:ext>
            </a:extLst>
          </p:cNvPr>
          <p:cNvSpPr/>
          <p:nvPr/>
        </p:nvSpPr>
        <p:spPr>
          <a:xfrm>
            <a:off x="295181" y="4767782"/>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second part of the video (0.43–1.43) with the sound OFF. What do you think the diners (Tom and Aki) and the chef are saying to each other? Then watch with the sound ON and check your ideas.</a:t>
            </a:r>
            <a:endParaRPr lang="zh-TW" altLang="en-US" sz="2000" dirty="0">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xmlns="" id="{3CB1366E-FB89-464C-89AF-D538BB41E3A3}"/>
              </a:ext>
            </a:extLst>
          </p:cNvPr>
          <p:cNvSpPr/>
          <p:nvPr/>
        </p:nvSpPr>
        <p:spPr>
          <a:xfrm>
            <a:off x="788365" y="5804170"/>
            <a:ext cx="742826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pic>
        <p:nvPicPr>
          <p:cNvPr id="13" name="Picture 2">
            <a:hlinkClick r:id="rId2" action="ppaction://hlinkfile"/>
            <a:extLst>
              <a:ext uri="{FF2B5EF4-FFF2-40B4-BE49-F238E27FC236}">
                <a16:creationId xmlns:a16="http://schemas.microsoft.com/office/drawing/2014/main" xmlns="" id="{96C4719F-6139-4932-B42C-1E1C319A7942}"/>
              </a:ext>
            </a:extLst>
          </p:cNvPr>
          <p:cNvPicPr>
            <a:picLocks noChangeAspect="1" noChangeArrowheads="1"/>
          </p:cNvPicPr>
          <p:nvPr/>
        </p:nvPicPr>
        <p:blipFill>
          <a:blip r:embed="rId3" cstate="print"/>
          <a:srcRect/>
          <a:stretch>
            <a:fillRect/>
          </a:stretch>
        </p:blipFill>
        <p:spPr bwMode="auto">
          <a:xfrm>
            <a:off x="6076950" y="3444035"/>
            <a:ext cx="873057" cy="235054"/>
          </a:xfrm>
          <a:prstGeom prst="rect">
            <a:avLst/>
          </a:prstGeom>
          <a:noFill/>
          <a:ln w="9525">
            <a:noFill/>
            <a:miter lim="800000"/>
            <a:headEnd/>
            <a:tailEnd/>
          </a:ln>
        </p:spPr>
      </p:pic>
      <p:pic>
        <p:nvPicPr>
          <p:cNvPr id="14" name="Picture 2">
            <a:hlinkClick r:id="rId2" action="ppaction://hlinkfile"/>
            <a:extLst>
              <a:ext uri="{FF2B5EF4-FFF2-40B4-BE49-F238E27FC236}">
                <a16:creationId xmlns:a16="http://schemas.microsoft.com/office/drawing/2014/main" xmlns="" id="{877EA03C-E3EA-4B3A-B6E0-063B99F4BADD}"/>
              </a:ext>
            </a:extLst>
          </p:cNvPr>
          <p:cNvPicPr>
            <a:picLocks noChangeAspect="1" noChangeArrowheads="1"/>
          </p:cNvPicPr>
          <p:nvPr/>
        </p:nvPicPr>
        <p:blipFill>
          <a:blip r:embed="rId3" cstate="print"/>
          <a:srcRect/>
          <a:stretch>
            <a:fillRect/>
          </a:stretch>
        </p:blipFill>
        <p:spPr bwMode="auto">
          <a:xfrm>
            <a:off x="6338206" y="5472191"/>
            <a:ext cx="873057" cy="235054"/>
          </a:xfrm>
          <a:prstGeom prst="rect">
            <a:avLst/>
          </a:prstGeom>
          <a:noFill/>
          <a:ln w="9525">
            <a:noFill/>
            <a:miter lim="800000"/>
            <a:headEnd/>
            <a:tailEnd/>
          </a:ln>
        </p:spPr>
      </p:pic>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wipe(left)">
                                      <p:cBhvr>
                                        <p:cTn id="2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whole video. Choose the correct option to complete the sentences.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5f-p.67 </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xmlns="" id="{FCE432A9-D786-43F8-B236-8D3CFD72F6B6}"/>
              </a:ext>
            </a:extLst>
          </p:cNvPr>
          <p:cNvSpPr/>
          <p:nvPr/>
        </p:nvSpPr>
        <p:spPr>
          <a:xfrm>
            <a:off x="677537" y="1149734"/>
            <a:ext cx="7804982" cy="3323987"/>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 lot of people died from eating </a:t>
            </a:r>
            <a:r>
              <a:rPr lang="en-US" altLang="zh-TW" sz="2000" dirty="0" err="1">
                <a:latin typeface="Calibri" panose="020F0502020204030204" pitchFamily="34" charset="0"/>
              </a:rPr>
              <a:t>fugu</a:t>
            </a:r>
            <a:r>
              <a:rPr lang="en-US" altLang="zh-TW" sz="2000" dirty="0">
                <a:latin typeface="Calibri" panose="020F0502020204030204" pitchFamily="34" charset="0"/>
              </a:rPr>
              <a:t> </a:t>
            </a:r>
            <a:r>
              <a:rPr lang="en-US" altLang="zh-TW" sz="2000" i="1" dirty="0">
                <a:latin typeface="Calibri" panose="020F0502020204030204" pitchFamily="34" charset="0"/>
              </a:rPr>
              <a:t>after / during </a:t>
            </a:r>
            <a:r>
              <a:rPr lang="en-US" altLang="zh-TW" sz="2000" dirty="0">
                <a:latin typeface="Calibri" panose="020F0502020204030204" pitchFamily="34" charset="0"/>
              </a:rPr>
              <a:t>World War II.</a:t>
            </a:r>
          </a:p>
          <a:p>
            <a:pPr marL="363538" indent="-363538">
              <a:spcBef>
                <a:spcPts val="600"/>
              </a:spcBef>
            </a:pPr>
            <a:r>
              <a:rPr lang="en-US" altLang="zh-TW" sz="2000" dirty="0">
                <a:latin typeface="Calibri" panose="020F0502020204030204" pitchFamily="34" charset="0"/>
              </a:rPr>
              <a:t>2 	At this time, </a:t>
            </a:r>
            <a:r>
              <a:rPr lang="en-US" altLang="zh-TW" sz="2000" dirty="0" err="1">
                <a:latin typeface="Calibri" panose="020F0502020204030204" pitchFamily="34" charset="0"/>
              </a:rPr>
              <a:t>licences</a:t>
            </a:r>
            <a:r>
              <a:rPr lang="en-US" altLang="zh-TW" sz="2000" dirty="0">
                <a:latin typeface="Calibri" panose="020F0502020204030204" pitchFamily="34" charset="0"/>
              </a:rPr>
              <a:t> for </a:t>
            </a:r>
            <a:r>
              <a:rPr lang="en-US" altLang="zh-TW" sz="2000" i="1" dirty="0">
                <a:latin typeface="Calibri" panose="020F0502020204030204" pitchFamily="34" charset="0"/>
              </a:rPr>
              <a:t>catching and selling / preparing and serving </a:t>
            </a:r>
            <a:r>
              <a:rPr lang="en-US" altLang="zh-TW" sz="2000" dirty="0" err="1">
                <a:latin typeface="Calibri" panose="020F0502020204030204" pitchFamily="34" charset="0"/>
              </a:rPr>
              <a:t>fugu</a:t>
            </a:r>
            <a:r>
              <a:rPr lang="en-US" altLang="zh-TW" sz="2000" dirty="0">
                <a:latin typeface="Calibri" panose="020F0502020204030204" pitchFamily="34" charset="0"/>
              </a:rPr>
              <a:t> were introduced.</a:t>
            </a:r>
          </a:p>
          <a:p>
            <a:pPr marL="363538" indent="-363538">
              <a:spcBef>
                <a:spcPts val="600"/>
              </a:spcBef>
            </a:pPr>
            <a:r>
              <a:rPr lang="en-US" altLang="zh-TW" sz="2000" dirty="0">
                <a:latin typeface="Calibri" panose="020F0502020204030204" pitchFamily="34" charset="0"/>
              </a:rPr>
              <a:t>3 	There were </a:t>
            </a:r>
            <a:r>
              <a:rPr lang="en-US" altLang="zh-TW" sz="2000" i="1" dirty="0">
                <a:latin typeface="Calibri" panose="020F0502020204030204" pitchFamily="34" charset="0"/>
              </a:rPr>
              <a:t>2,500 / 10,500 </a:t>
            </a:r>
            <a:r>
              <a:rPr lang="en-US" altLang="zh-TW" sz="2000" dirty="0">
                <a:latin typeface="Calibri" panose="020F0502020204030204" pitchFamily="34" charset="0"/>
              </a:rPr>
              <a:t>deaths from </a:t>
            </a:r>
            <a:r>
              <a:rPr lang="en-US" altLang="zh-TW" sz="2000" dirty="0" err="1">
                <a:latin typeface="Calibri" panose="020F0502020204030204" pitchFamily="34" charset="0"/>
              </a:rPr>
              <a:t>fugu</a:t>
            </a:r>
            <a:r>
              <a:rPr lang="en-US" altLang="zh-TW" sz="2000" dirty="0">
                <a:latin typeface="Calibri" panose="020F0502020204030204" pitchFamily="34" charset="0"/>
              </a:rPr>
              <a:t> from 1945 to 1975.</a:t>
            </a:r>
          </a:p>
          <a:p>
            <a:pPr marL="363538" indent="-363538">
              <a:spcBef>
                <a:spcPts val="600"/>
              </a:spcBef>
            </a:pPr>
            <a:r>
              <a:rPr lang="en-US" altLang="zh-TW" sz="2000" dirty="0">
                <a:latin typeface="Calibri" panose="020F0502020204030204" pitchFamily="34" charset="0"/>
              </a:rPr>
              <a:t>4 	Nowadays only about three people die every year, mostly from poisoning </a:t>
            </a:r>
            <a:r>
              <a:rPr lang="en-US" altLang="zh-TW" sz="2000" i="1" dirty="0">
                <a:latin typeface="Calibri" panose="020F0502020204030204" pitchFamily="34" charset="0"/>
              </a:rPr>
              <a:t>at home / in restaurants</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5	One tiger fugu has enough toxin to kill </a:t>
            </a:r>
            <a:r>
              <a:rPr lang="en-US" altLang="zh-TW" sz="2000" i="1" dirty="0">
                <a:latin typeface="Calibri" panose="020F0502020204030204" pitchFamily="34" charset="0"/>
              </a:rPr>
              <a:t>3</a:t>
            </a:r>
            <a:r>
              <a:rPr lang="en-US" altLang="zh-TW" sz="2000" dirty="0">
                <a:latin typeface="Calibri" panose="020F0502020204030204" pitchFamily="34" charset="0"/>
              </a:rPr>
              <a:t> / </a:t>
            </a:r>
            <a:r>
              <a:rPr lang="en-US" altLang="zh-TW" sz="2000" i="1" dirty="0">
                <a:latin typeface="Calibri" panose="020F0502020204030204" pitchFamily="34" charset="0"/>
              </a:rPr>
              <a:t>30</a:t>
            </a:r>
            <a:r>
              <a:rPr lang="en-US" altLang="zh-TW" sz="2000" dirty="0">
                <a:latin typeface="Calibri" panose="020F0502020204030204" pitchFamily="34" charset="0"/>
              </a:rPr>
              <a:t> people.</a:t>
            </a:r>
          </a:p>
          <a:p>
            <a:pPr marL="363538" indent="-363538">
              <a:spcBef>
                <a:spcPts val="600"/>
              </a:spcBef>
            </a:pPr>
            <a:r>
              <a:rPr lang="en-US" altLang="zh-TW" sz="2000" dirty="0">
                <a:latin typeface="Calibri" panose="020F0502020204030204" pitchFamily="34" charset="0"/>
              </a:rPr>
              <a:t>6	The fugu toxin attacks a person’s </a:t>
            </a:r>
            <a:r>
              <a:rPr lang="en-US" altLang="zh-TW" sz="2000" i="1" dirty="0">
                <a:latin typeface="Calibri" panose="020F0502020204030204" pitchFamily="34" charset="0"/>
              </a:rPr>
              <a:t>heart</a:t>
            </a:r>
            <a:r>
              <a:rPr lang="en-US" altLang="zh-TW" sz="2000" dirty="0">
                <a:latin typeface="Calibri" panose="020F0502020204030204" pitchFamily="34" charset="0"/>
              </a:rPr>
              <a:t> / </a:t>
            </a:r>
            <a:r>
              <a:rPr lang="en-US" altLang="zh-TW" sz="2000" i="1" dirty="0">
                <a:latin typeface="Calibri" panose="020F0502020204030204" pitchFamily="34" charset="0"/>
              </a:rPr>
              <a:t>lungs</a:t>
            </a:r>
            <a:r>
              <a:rPr lang="en-US" altLang="zh-TW" sz="2000" dirty="0">
                <a:latin typeface="Calibri" panose="020F0502020204030204" pitchFamily="34" charset="0"/>
              </a:rPr>
              <a:t>.</a:t>
            </a:r>
          </a:p>
          <a:p>
            <a:pPr marL="363538" indent="-363538">
              <a:spcBef>
                <a:spcPts val="600"/>
              </a:spcBef>
            </a:pPr>
            <a:endParaRPr lang="en-US" altLang="zh-TW" sz="2000" dirty="0">
              <a:latin typeface="Calibri" panose="020F0502020204030204" pitchFamily="34" charset="0"/>
            </a:endParaRPr>
          </a:p>
        </p:txBody>
      </p:sp>
      <p:sp>
        <p:nvSpPr>
          <p:cNvPr id="63" name="矩形: 圓角 62">
            <a:extLst>
              <a:ext uri="{FF2B5EF4-FFF2-40B4-BE49-F238E27FC236}">
                <a16:creationId xmlns:a16="http://schemas.microsoft.com/office/drawing/2014/main" xmlns="" id="{74E3FA15-CA7E-41A0-9269-EDD932596719}"/>
              </a:ext>
            </a:extLst>
          </p:cNvPr>
          <p:cNvSpPr/>
          <p:nvPr/>
        </p:nvSpPr>
        <p:spPr>
          <a:xfrm>
            <a:off x="4968370" y="1217907"/>
            <a:ext cx="60557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62">
            <a:extLst>
              <a:ext uri="{FF2B5EF4-FFF2-40B4-BE49-F238E27FC236}">
                <a16:creationId xmlns:a16="http://schemas.microsoft.com/office/drawing/2014/main" xmlns="" id="{74E3FA15-CA7E-41A0-9269-EDD932596719}"/>
              </a:ext>
            </a:extLst>
          </p:cNvPr>
          <p:cNvSpPr/>
          <p:nvPr/>
        </p:nvSpPr>
        <p:spPr>
          <a:xfrm>
            <a:off x="5843858" y="1609275"/>
            <a:ext cx="233710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8" name="矩形: 圓角 62">
            <a:extLst>
              <a:ext uri="{FF2B5EF4-FFF2-40B4-BE49-F238E27FC236}">
                <a16:creationId xmlns:a16="http://schemas.microsoft.com/office/drawing/2014/main" xmlns="" id="{74E3FA15-CA7E-41A0-9269-EDD932596719}"/>
              </a:ext>
            </a:extLst>
          </p:cNvPr>
          <p:cNvSpPr/>
          <p:nvPr/>
        </p:nvSpPr>
        <p:spPr>
          <a:xfrm>
            <a:off x="2312719" y="2293686"/>
            <a:ext cx="6834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9" name="矩形: 圓角 62">
            <a:extLst>
              <a:ext uri="{FF2B5EF4-FFF2-40B4-BE49-F238E27FC236}">
                <a16:creationId xmlns:a16="http://schemas.microsoft.com/office/drawing/2014/main" xmlns="" id="{74E3FA15-CA7E-41A0-9269-EDD932596719}"/>
              </a:ext>
            </a:extLst>
          </p:cNvPr>
          <p:cNvSpPr/>
          <p:nvPr/>
        </p:nvSpPr>
        <p:spPr>
          <a:xfrm>
            <a:off x="2163063" y="2974622"/>
            <a:ext cx="92659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0" name="Picture 2">
            <a:hlinkClick r:id="rId2" action="ppaction://hlinkfile"/>
          </p:cNvPr>
          <p:cNvPicPr>
            <a:picLocks noChangeAspect="1" noChangeArrowheads="1"/>
          </p:cNvPicPr>
          <p:nvPr/>
        </p:nvPicPr>
        <p:blipFill>
          <a:blip r:embed="rId3" cstate="print"/>
          <a:srcRect/>
          <a:stretch>
            <a:fillRect/>
          </a:stretch>
        </p:blipFill>
        <p:spPr bwMode="auto">
          <a:xfrm>
            <a:off x="1990117" y="746192"/>
            <a:ext cx="873057" cy="235054"/>
          </a:xfrm>
          <a:prstGeom prst="rect">
            <a:avLst/>
          </a:prstGeom>
          <a:noFill/>
          <a:ln w="9525">
            <a:noFill/>
            <a:miter lim="800000"/>
            <a:headEnd/>
            <a:tailEnd/>
          </a:ln>
        </p:spPr>
      </p:pic>
      <p:sp>
        <p:nvSpPr>
          <p:cNvPr id="10" name="矩形: 圓角 9">
            <a:extLst>
              <a:ext uri="{FF2B5EF4-FFF2-40B4-BE49-F238E27FC236}">
                <a16:creationId xmlns:a16="http://schemas.microsoft.com/office/drawing/2014/main" xmlns="" id="{68B17A81-6C9C-4B17-845C-F83B996FBCA2}"/>
              </a:ext>
            </a:extLst>
          </p:cNvPr>
          <p:cNvSpPr/>
          <p:nvPr/>
        </p:nvSpPr>
        <p:spPr>
          <a:xfrm>
            <a:off x="5425569" y="3343615"/>
            <a:ext cx="32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10">
            <a:extLst>
              <a:ext uri="{FF2B5EF4-FFF2-40B4-BE49-F238E27FC236}">
                <a16:creationId xmlns:a16="http://schemas.microsoft.com/office/drawing/2014/main" xmlns="" id="{45607A19-BA1F-42EF-9AE2-A8E00A9503DF}"/>
              </a:ext>
            </a:extLst>
          </p:cNvPr>
          <p:cNvSpPr/>
          <p:nvPr/>
        </p:nvSpPr>
        <p:spPr>
          <a:xfrm>
            <a:off x="5304113" y="3723357"/>
            <a:ext cx="60557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7" grpId="0" animBg="1"/>
      <p:bldP spid="18" grpId="0" animBg="1"/>
      <p:bldP spid="1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xmlns=""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xmlns=""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Dangerous dining</a:t>
            </a:r>
          </a:p>
        </p:txBody>
      </p:sp>
      <p:sp>
        <p:nvSpPr>
          <p:cNvPr id="2" name="矩形 1">
            <a:extLst>
              <a:ext uri="{FF2B5EF4-FFF2-40B4-BE49-F238E27FC236}">
                <a16:creationId xmlns:a16="http://schemas.microsoft.com/office/drawing/2014/main" xmlns="" id="{25E96E61-4891-4FD5-B4B6-DCB2320010F4}"/>
              </a:ext>
            </a:extLst>
          </p:cNvPr>
          <p:cNvSpPr/>
          <p:nvPr/>
        </p:nvSpPr>
        <p:spPr>
          <a:xfrm>
            <a:off x="308448" y="708335"/>
            <a:ext cx="8511944" cy="5324535"/>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1</a:t>
            </a:r>
          </a:p>
          <a:p>
            <a:pPr>
              <a:spcBef>
                <a:spcPts val="300"/>
              </a:spcBef>
            </a:pPr>
            <a:r>
              <a:rPr lang="en-US" altLang="zh-TW" sz="1600" b="1" i="1" dirty="0">
                <a:solidFill>
                  <a:schemeClr val="accent1">
                    <a:lumMod val="75000"/>
                  </a:schemeClr>
                </a:solidFill>
                <a:latin typeface="Calibri" panose="020F0502020204030204" pitchFamily="34" charset="0"/>
              </a:rPr>
              <a:t>0.00–0.39</a:t>
            </a:r>
            <a:r>
              <a:rPr lang="en-US" altLang="zh-TW" sz="1600" dirty="0">
                <a:solidFill>
                  <a:schemeClr val="accent1">
                    <a:lumMod val="75000"/>
                  </a:schemeClr>
                </a:solidFill>
                <a:latin typeface="Calibri" panose="020F0502020204030204" pitchFamily="34" charset="0"/>
              </a:rPr>
              <a:t>   Fish is a major food in Japan. Every morning, thousands of fish sellers crowd the famous </a:t>
            </a:r>
            <a:r>
              <a:rPr lang="en-US" altLang="zh-TW" sz="1600" dirty="0" err="1">
                <a:solidFill>
                  <a:schemeClr val="accent1">
                    <a:lumMod val="75000"/>
                  </a:schemeClr>
                </a:solidFill>
                <a:latin typeface="Calibri" panose="020F0502020204030204" pitchFamily="34" charset="0"/>
              </a:rPr>
              <a:t>Tsukiji</a:t>
            </a:r>
            <a:r>
              <a:rPr lang="en-US" altLang="zh-TW" sz="1600" dirty="0">
                <a:solidFill>
                  <a:schemeClr val="accent1">
                    <a:lumMod val="75000"/>
                  </a:schemeClr>
                </a:solidFill>
                <a:latin typeface="Calibri" panose="020F0502020204030204" pitchFamily="34" charset="0"/>
              </a:rPr>
              <a:t> seafood market in Tokyo. Here, no product has a higher price than the one that’s the most dangerous – the puffer fish, or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a:t>
            </a:r>
          </a:p>
          <a:p>
            <a:pPr>
              <a:spcBef>
                <a:spcPts val="300"/>
              </a:spcBef>
            </a:pPr>
            <a:r>
              <a:rPr lang="en-US" altLang="zh-TW" sz="1600" dirty="0">
                <a:solidFill>
                  <a:schemeClr val="accent1">
                    <a:lumMod val="75000"/>
                  </a:schemeClr>
                </a:solidFill>
                <a:latin typeface="Calibri" panose="020F0502020204030204" pitchFamily="34" charset="0"/>
              </a:rPr>
              <a:t>Eating this fish is like playing a dangerous game. If a person gets a piece that has poison in it, he or she may die! Despite the danger,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appears on more than 80 menus in the </a:t>
            </a:r>
            <a:r>
              <a:rPr lang="en-US" altLang="zh-TW" sz="1600" dirty="0" err="1">
                <a:solidFill>
                  <a:schemeClr val="accent1">
                    <a:lumMod val="75000"/>
                  </a:schemeClr>
                </a:solidFill>
                <a:latin typeface="Calibri" panose="020F0502020204030204" pitchFamily="34" charset="0"/>
              </a:rPr>
              <a:t>Asakusa</a:t>
            </a:r>
            <a:r>
              <a:rPr lang="en-US" altLang="zh-TW" sz="1600" dirty="0">
                <a:solidFill>
                  <a:schemeClr val="accent1">
                    <a:lumMod val="75000"/>
                  </a:schemeClr>
                </a:solidFill>
                <a:latin typeface="Calibri" panose="020F0502020204030204" pitchFamily="34" charset="0"/>
              </a:rPr>
              <a:t> restaurant area of Tokyo. The puffer is so ugly, it’s cute, but it doesn’t fool most diners.</a:t>
            </a:r>
          </a:p>
          <a:p>
            <a:pPr>
              <a:spcBef>
                <a:spcPts val="300"/>
              </a:spcBef>
            </a:pPr>
            <a:endParaRPr lang="en-US" altLang="zh-TW" sz="1600" b="1" i="1" dirty="0">
              <a:solidFill>
                <a:schemeClr val="accent1">
                  <a:lumMod val="75000"/>
                </a:schemeClr>
              </a:solidFill>
              <a:latin typeface="Calibri" panose="020F0502020204030204" pitchFamily="34" charset="0"/>
            </a:endParaRPr>
          </a:p>
          <a:p>
            <a:pPr>
              <a:spcBef>
                <a:spcPts val="300"/>
              </a:spcBef>
            </a:pPr>
            <a:r>
              <a:rPr lang="en-US" altLang="zh-TW" sz="1600" b="1" i="1" dirty="0">
                <a:solidFill>
                  <a:schemeClr val="accent1">
                    <a:lumMod val="75000"/>
                  </a:schemeClr>
                </a:solidFill>
                <a:latin typeface="Calibri" panose="020F0502020204030204" pitchFamily="34" charset="0"/>
              </a:rPr>
              <a:t>Part 2</a:t>
            </a:r>
          </a:p>
          <a:p>
            <a:pPr>
              <a:spcBef>
                <a:spcPts val="300"/>
              </a:spcBef>
            </a:pPr>
            <a:r>
              <a:rPr lang="en-US" altLang="zh-TW" sz="1600" b="1" i="1" dirty="0">
                <a:solidFill>
                  <a:schemeClr val="accent1">
                    <a:lumMod val="75000"/>
                  </a:schemeClr>
                </a:solidFill>
                <a:latin typeface="Calibri" panose="020F0502020204030204" pitchFamily="34" charset="0"/>
              </a:rPr>
              <a:t>0.40–1.06   </a:t>
            </a:r>
            <a:r>
              <a:rPr lang="en-US" altLang="zh-TW" sz="1600" dirty="0">
                <a:solidFill>
                  <a:schemeClr val="accent1">
                    <a:lumMod val="75000"/>
                  </a:schemeClr>
                </a:solidFill>
                <a:latin typeface="Calibri" panose="020F0502020204030204" pitchFamily="34" charset="0"/>
              </a:rPr>
              <a:t>Tom </a:t>
            </a:r>
            <a:r>
              <a:rPr lang="en-US" altLang="zh-TW" sz="1600" dirty="0" err="1">
                <a:solidFill>
                  <a:schemeClr val="accent1">
                    <a:lumMod val="75000"/>
                  </a:schemeClr>
                </a:solidFill>
                <a:latin typeface="Calibri" panose="020F0502020204030204" pitchFamily="34" charset="0"/>
              </a:rPr>
              <a:t>Caradonna</a:t>
            </a:r>
            <a:r>
              <a:rPr lang="en-US" altLang="zh-TW" sz="1600" dirty="0">
                <a:solidFill>
                  <a:schemeClr val="accent1">
                    <a:lumMod val="75000"/>
                  </a:schemeClr>
                </a:solidFill>
                <a:latin typeface="Calibri" panose="020F0502020204030204" pitchFamily="34" charset="0"/>
              </a:rPr>
              <a:t> has come to Tokyo for the complete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experience, and he’s brought his friend, Aki. Wisely, Tom has chosen to eat at the famous Matsumoto restaurant. This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restaurant is 120 years old and it’s well-known for its careful preparation of puffer fish. That’s important when you’re taking risks with a toxin that is 1,000 times stronger than cyanide!</a:t>
            </a:r>
          </a:p>
          <a:p>
            <a:pPr>
              <a:spcBef>
                <a:spcPts val="300"/>
              </a:spcBef>
            </a:pPr>
            <a:r>
              <a:rPr lang="en-US" altLang="zh-TW" sz="1600" b="1" i="1" dirty="0">
                <a:solidFill>
                  <a:schemeClr val="accent1">
                    <a:lumMod val="75000"/>
                  </a:schemeClr>
                </a:solidFill>
                <a:latin typeface="Calibri" panose="020F0502020204030204" pitchFamily="34" charset="0"/>
              </a:rPr>
              <a:t>1.08–1.13   </a:t>
            </a:r>
            <a:r>
              <a:rPr lang="en-US" altLang="zh-TW" sz="1600" dirty="0">
                <a:solidFill>
                  <a:schemeClr val="accent1">
                    <a:lumMod val="75000"/>
                  </a:schemeClr>
                </a:solidFill>
                <a:latin typeface="Calibri" panose="020F0502020204030204" pitchFamily="34" charset="0"/>
              </a:rPr>
              <a:t>‘I’ve heard stories about people dying by trying the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but it hasn’t really concerned me.’</a:t>
            </a:r>
          </a:p>
          <a:p>
            <a:pPr>
              <a:spcBef>
                <a:spcPts val="300"/>
              </a:spcBef>
            </a:pPr>
            <a:r>
              <a:rPr lang="en-US" altLang="zh-TW" sz="1600" b="1" i="1" dirty="0">
                <a:solidFill>
                  <a:schemeClr val="accent1">
                    <a:lumMod val="75000"/>
                  </a:schemeClr>
                </a:solidFill>
                <a:latin typeface="Calibri" panose="020F0502020204030204" pitchFamily="34" charset="0"/>
              </a:rPr>
              <a:t>1.14–1.26</a:t>
            </a:r>
            <a:r>
              <a:rPr lang="en-US" altLang="zh-TW" sz="1600" dirty="0">
                <a:solidFill>
                  <a:schemeClr val="accent1">
                    <a:lumMod val="75000"/>
                  </a:schemeClr>
                </a:solidFill>
                <a:latin typeface="Calibri" panose="020F0502020204030204" pitchFamily="34" charset="0"/>
              </a:rPr>
              <a:t>   Even though Tom isn’t too worried to try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there is a big risk. Over the years,  hundreds of people have died from eating it. Chef Hayashi is the one who must prepare the fish safely so that Tom and Aki don’t get sick.</a:t>
            </a:r>
          </a:p>
          <a:p>
            <a:pPr>
              <a:spcBef>
                <a:spcPts val="300"/>
              </a:spcBef>
            </a:pPr>
            <a:r>
              <a:rPr lang="en-US" altLang="zh-TW" sz="1600" b="1" i="1" dirty="0">
                <a:solidFill>
                  <a:schemeClr val="accent1">
                    <a:lumMod val="75000"/>
                  </a:schemeClr>
                </a:solidFill>
                <a:latin typeface="Calibri" panose="020F0502020204030204" pitchFamily="34" charset="0"/>
              </a:rPr>
              <a:t>1.27–1.43</a:t>
            </a:r>
            <a:r>
              <a:rPr lang="en-US" altLang="zh-TW" sz="1600" dirty="0">
                <a:solidFill>
                  <a:schemeClr val="accent1">
                    <a:lumMod val="75000"/>
                  </a:schemeClr>
                </a:solidFill>
                <a:latin typeface="Calibri" panose="020F0502020204030204" pitchFamily="34" charset="0"/>
              </a:rPr>
              <a:t>   ‘It’ll be fine, don’t worry. I’ve been doing this for 53 years. I took the exam in 1949 and passed. This is my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chef </a:t>
            </a:r>
            <a:r>
              <a:rPr lang="en-US" altLang="zh-TW" sz="1600" dirty="0" err="1">
                <a:solidFill>
                  <a:schemeClr val="accent1">
                    <a:lumMod val="75000"/>
                  </a:schemeClr>
                </a:solidFill>
                <a:latin typeface="Calibri" panose="020F0502020204030204" pitchFamily="34" charset="0"/>
              </a:rPr>
              <a:t>licence</a:t>
            </a:r>
            <a:r>
              <a:rPr lang="en-US" altLang="zh-TW" sz="1600" dirty="0">
                <a:solidFill>
                  <a:schemeClr val="accent1">
                    <a:lumMod val="75000"/>
                  </a:schemeClr>
                </a:solidFill>
                <a:latin typeface="Calibri" panose="020F0502020204030204" pitchFamily="34" charset="0"/>
              </a:rPr>
              <a:t>.’</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4062109" y="298720"/>
            <a:ext cx="873057" cy="235054"/>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xmlns=""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xmlns=""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Dangerous dining</a:t>
            </a:r>
          </a:p>
        </p:txBody>
      </p:sp>
      <p:sp>
        <p:nvSpPr>
          <p:cNvPr id="2" name="矩形 1">
            <a:extLst>
              <a:ext uri="{FF2B5EF4-FFF2-40B4-BE49-F238E27FC236}">
                <a16:creationId xmlns:a16="http://schemas.microsoft.com/office/drawing/2014/main" xmlns="" id="{25E96E61-4891-4FD5-B4B6-DCB2320010F4}"/>
              </a:ext>
            </a:extLst>
          </p:cNvPr>
          <p:cNvSpPr/>
          <p:nvPr/>
        </p:nvSpPr>
        <p:spPr>
          <a:xfrm>
            <a:off x="308448" y="708335"/>
            <a:ext cx="8511944" cy="2631490"/>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3</a:t>
            </a:r>
          </a:p>
          <a:p>
            <a:pPr>
              <a:spcBef>
                <a:spcPts val="300"/>
              </a:spcBef>
            </a:pPr>
            <a:r>
              <a:rPr lang="en-US" altLang="zh-TW" sz="1600" b="1" i="1" dirty="0">
                <a:solidFill>
                  <a:schemeClr val="accent1">
                    <a:lumMod val="75000"/>
                  </a:schemeClr>
                </a:solidFill>
                <a:latin typeface="Calibri" panose="020F0502020204030204" pitchFamily="34" charset="0"/>
              </a:rPr>
              <a:t>1.44–2.26   </a:t>
            </a:r>
            <a:r>
              <a:rPr lang="en-US" altLang="zh-TW" sz="1600" dirty="0">
                <a:solidFill>
                  <a:schemeClr val="accent1">
                    <a:lumMod val="75000"/>
                  </a:schemeClr>
                </a:solidFill>
                <a:latin typeface="Calibri" panose="020F0502020204030204" pitchFamily="34" charset="0"/>
              </a:rPr>
              <a:t>After World War II, there were many deaths from eating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Many Japanese people were very hungry, and some looked for food in restaurant rubbish. Sometimes they found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which had been thrown out. When they cooked and ate the fish, they got sick or died. Eventually, General Douglas MacArthur, who led the US forces in Japan, created strict controls and regulations.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chefs had to get </a:t>
            </a:r>
            <a:r>
              <a:rPr lang="en-US" altLang="zh-TW" sz="1600" dirty="0" err="1">
                <a:solidFill>
                  <a:schemeClr val="accent1">
                    <a:lumMod val="75000"/>
                  </a:schemeClr>
                </a:solidFill>
                <a:latin typeface="Calibri" panose="020F0502020204030204" pitchFamily="34" charset="0"/>
              </a:rPr>
              <a:t>licences</a:t>
            </a:r>
            <a:r>
              <a:rPr lang="en-US" altLang="zh-TW" sz="1600" dirty="0">
                <a:solidFill>
                  <a:schemeClr val="accent1">
                    <a:lumMod val="75000"/>
                  </a:schemeClr>
                </a:solidFill>
                <a:latin typeface="Calibri" panose="020F0502020204030204" pitchFamily="34" charset="0"/>
              </a:rPr>
              <a:t> for preparing and serving puffer fish. Even with more regulations,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killed 2,500 Japanese people between 1945 and 1975. Regulations and education have cut the number of deaths to only three annually, but many diners still get sick.</a:t>
            </a:r>
          </a:p>
          <a:p>
            <a:pPr>
              <a:spcBef>
                <a:spcPts val="300"/>
              </a:spcBef>
            </a:pPr>
            <a:r>
              <a:rPr lang="en-US" altLang="zh-TW" sz="1600" b="1" i="1" dirty="0">
                <a:solidFill>
                  <a:schemeClr val="accent1">
                    <a:lumMod val="75000"/>
                  </a:schemeClr>
                </a:solidFill>
                <a:latin typeface="Calibri" panose="020F0502020204030204" pitchFamily="34" charset="0"/>
              </a:rPr>
              <a:t>2.27–2.37</a:t>
            </a:r>
            <a:r>
              <a:rPr lang="en-US" altLang="zh-TW" sz="1600" b="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 About 70 per cent of the poisonings happen in private homes where people catch and prepare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on their own and get poisoned. That’s most common.’</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4062109" y="298720"/>
            <a:ext cx="873057" cy="235054"/>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 67</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xmlns="" id="{D1D3F396-A76A-41D7-9F59-25D387522DE3}"/>
              </a:ext>
            </a:extLst>
          </p:cNvPr>
          <p:cNvSpPr/>
          <p:nvPr/>
        </p:nvSpPr>
        <p:spPr>
          <a:xfrm>
            <a:off x="310552" y="924675"/>
            <a:ext cx="848349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Vocabulary in context</a:t>
            </a:r>
            <a:endParaRPr lang="zh-TW" altLang="en-US" sz="2000" dirty="0">
              <a:solidFill>
                <a:srgbClr val="E60000"/>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3F97F011-453E-4446-A1BE-DCC2127720FC}"/>
              </a:ext>
            </a:extLst>
          </p:cNvPr>
          <p:cNvSpPr/>
          <p:nvPr/>
        </p:nvSpPr>
        <p:spPr>
          <a:xfrm>
            <a:off x="304794" y="141944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 Choose the correct meaning of the words and phrases.</a:t>
            </a:r>
          </a:p>
        </p:txBody>
      </p:sp>
      <p:sp>
        <p:nvSpPr>
          <p:cNvPr id="9" name="矩形 8">
            <a:extLst>
              <a:ext uri="{FF2B5EF4-FFF2-40B4-BE49-F238E27FC236}">
                <a16:creationId xmlns:a16="http://schemas.microsoft.com/office/drawing/2014/main" xmlns="" id="{ED95DAA3-A7CC-4E22-BB72-CA9F13785BD5}"/>
              </a:ext>
            </a:extLst>
          </p:cNvPr>
          <p:cNvSpPr/>
          <p:nvPr/>
        </p:nvSpPr>
        <p:spPr>
          <a:xfrm>
            <a:off x="295065" y="215173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Complete the sentences in your own words. Then work in pairs and compare your sentences.</a:t>
            </a:r>
          </a:p>
        </p:txBody>
      </p:sp>
      <p:sp>
        <p:nvSpPr>
          <p:cNvPr id="2" name="矩形 1">
            <a:extLst>
              <a:ext uri="{FF2B5EF4-FFF2-40B4-BE49-F238E27FC236}">
                <a16:creationId xmlns:a16="http://schemas.microsoft.com/office/drawing/2014/main" xmlns="" id="{8E916085-6F28-49AE-9149-332415ACEB41}"/>
              </a:ext>
            </a:extLst>
          </p:cNvPr>
          <p:cNvSpPr/>
          <p:nvPr/>
        </p:nvSpPr>
        <p:spPr>
          <a:xfrm>
            <a:off x="647064" y="2780256"/>
            <a:ext cx="8127406"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 saw an advert for a holiday with a complete … experience.</a:t>
            </a:r>
          </a:p>
          <a:p>
            <a:pPr marL="363538" indent="-363538">
              <a:spcBef>
                <a:spcPts val="600"/>
              </a:spcBef>
            </a:pPr>
            <a:r>
              <a:rPr lang="en-US" altLang="zh-TW" sz="2000" dirty="0">
                <a:latin typeface="Calibri" panose="020F0502020204030204" pitchFamily="34" charset="0"/>
              </a:rPr>
              <a:t>2 	One thing that concerns me is … .</a:t>
            </a:r>
          </a:p>
          <a:p>
            <a:pPr marL="363538" indent="-363538">
              <a:spcBef>
                <a:spcPts val="600"/>
              </a:spcBef>
            </a:pPr>
            <a:r>
              <a:rPr lang="en-US" altLang="zh-TW" sz="2000" dirty="0">
                <a:latin typeface="Calibri" panose="020F0502020204030204" pitchFamily="34" charset="0"/>
              </a:rPr>
              <a:t>3 	The last time I got sick was … .</a:t>
            </a:r>
          </a:p>
          <a:p>
            <a:pPr marL="363538" indent="-363538">
              <a:spcBef>
                <a:spcPts val="600"/>
              </a:spcBef>
            </a:pPr>
            <a:r>
              <a:rPr lang="en-US" altLang="zh-TW" sz="2000" dirty="0">
                <a:latin typeface="Calibri" panose="020F0502020204030204" pitchFamily="34" charset="0"/>
              </a:rPr>
              <a:t>4 	Have you ever fooled anyone?</a:t>
            </a:r>
          </a:p>
          <a:p>
            <a:pPr marL="363538" indent="-363538">
              <a:spcBef>
                <a:spcPts val="600"/>
              </a:spcBef>
            </a:pPr>
            <a:r>
              <a:rPr lang="en-US" altLang="zh-TW" sz="2000" dirty="0">
                <a:latin typeface="Calibri" panose="020F0502020204030204" pitchFamily="34" charset="0"/>
              </a:rPr>
              <a:t>5 	Do people in your country eat mainly in restaurants or in private homes?</a:t>
            </a:r>
            <a:endParaRPr lang="zh-TW" altLang="en-US" sz="2000" dirty="0">
              <a:latin typeface="Calibri" panose="020F0502020204030204" pitchFamily="34" charset="0"/>
            </a:endParaRPr>
          </a:p>
        </p:txBody>
      </p:sp>
      <p:pic>
        <p:nvPicPr>
          <p:cNvPr id="1026" name="Picture 2">
            <a:hlinkClick r:id="rId2" action="ppaction://hlinkfile"/>
          </p:cNvPr>
          <p:cNvPicPr>
            <a:picLocks noChangeAspect="1" noChangeArrowheads="1"/>
          </p:cNvPicPr>
          <p:nvPr/>
        </p:nvPicPr>
        <p:blipFill>
          <a:blip r:embed="rId3" cstate="print"/>
          <a:srcRect/>
          <a:stretch>
            <a:fillRect/>
          </a:stretch>
        </p:blipFill>
        <p:spPr bwMode="auto">
          <a:xfrm>
            <a:off x="2175694" y="1825443"/>
            <a:ext cx="819000" cy="234000"/>
          </a:xfrm>
          <a:prstGeom prst="rect">
            <a:avLst/>
          </a:prstGeom>
          <a:noFill/>
          <a:ln w="9525">
            <a:noFill/>
            <a:miter lim="800000"/>
            <a:headEnd/>
            <a:tailEnd/>
          </a:ln>
        </p:spPr>
      </p:pic>
      <p:sp>
        <p:nvSpPr>
          <p:cNvPr id="11" name="矩形 10">
            <a:extLst>
              <a:ext uri="{FF2B5EF4-FFF2-40B4-BE49-F238E27FC236}">
                <a16:creationId xmlns:a16="http://schemas.microsoft.com/office/drawing/2014/main" xmlns="" id="{5B945255-04AF-41C6-BFDE-E8F48B92D66C}"/>
              </a:ext>
            </a:extLst>
          </p:cNvPr>
          <p:cNvSpPr/>
          <p:nvPr/>
        </p:nvSpPr>
        <p:spPr>
          <a:xfrm>
            <a:off x="323169" y="4709010"/>
            <a:ext cx="8700665" cy="1569660"/>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EXAMPLE ANSWERS</a:t>
            </a:r>
          </a:p>
          <a:p>
            <a:pPr marL="360363" indent="-360363"/>
            <a:r>
              <a:rPr lang="en-US" altLang="zh-TW" sz="1600" b="1" dirty="0">
                <a:solidFill>
                  <a:srgbClr val="FF0066"/>
                </a:solidFill>
                <a:latin typeface="Segoe Print" panose="02000600000000000000" pitchFamily="2" charset="0"/>
              </a:rPr>
              <a:t>1 	I saw an advert for a holiday with a complete </a:t>
            </a:r>
            <a:r>
              <a:rPr lang="en-US" altLang="zh-TW" sz="1600" b="1" i="1" dirty="0">
                <a:solidFill>
                  <a:srgbClr val="FF0066"/>
                </a:solidFill>
                <a:latin typeface="Segoe Print" panose="02000600000000000000" pitchFamily="2" charset="0"/>
              </a:rPr>
              <a:t>festival/ travel/adventure</a:t>
            </a:r>
            <a:r>
              <a:rPr lang="en-US" altLang="zh-TW" sz="1600" b="1" dirty="0">
                <a:solidFill>
                  <a:srgbClr val="FF0066"/>
                </a:solidFill>
                <a:latin typeface="Segoe Print" panose="02000600000000000000" pitchFamily="2" charset="0"/>
              </a:rPr>
              <a:t> experience.</a:t>
            </a:r>
          </a:p>
          <a:p>
            <a:pPr marL="360363" indent="-360363"/>
            <a:r>
              <a:rPr lang="en-US" altLang="zh-TW" sz="1600" b="1" dirty="0">
                <a:solidFill>
                  <a:srgbClr val="FF0066"/>
                </a:solidFill>
                <a:latin typeface="Segoe Print" panose="02000600000000000000" pitchFamily="2" charset="0"/>
              </a:rPr>
              <a:t>2 	One thing that concerns me is </a:t>
            </a:r>
            <a:r>
              <a:rPr lang="en-US" altLang="zh-TW" sz="1600" b="1" i="1" dirty="0">
                <a:solidFill>
                  <a:srgbClr val="FF0066"/>
                </a:solidFill>
                <a:latin typeface="Segoe Print" panose="02000600000000000000" pitchFamily="2" charset="0"/>
              </a:rPr>
              <a:t>next month’s exam/the weather.</a:t>
            </a:r>
          </a:p>
          <a:p>
            <a:pPr marL="360363" indent="-360363"/>
            <a:r>
              <a:rPr lang="en-US" altLang="zh-TW" sz="1600" b="1" dirty="0">
                <a:solidFill>
                  <a:srgbClr val="FF0066"/>
                </a:solidFill>
                <a:latin typeface="Segoe Print" panose="02000600000000000000" pitchFamily="2" charset="0"/>
              </a:rPr>
              <a:t>3 	The last time I got sick was when </a:t>
            </a:r>
            <a:r>
              <a:rPr lang="en-US" altLang="zh-TW" sz="1600" b="1" i="1" dirty="0">
                <a:solidFill>
                  <a:srgbClr val="FF0066"/>
                </a:solidFill>
                <a:latin typeface="Segoe Print" panose="02000600000000000000" pitchFamily="2" charset="0"/>
              </a:rPr>
              <a:t>I was very young/when I was on holiday.</a:t>
            </a:r>
          </a:p>
          <a:p>
            <a:pPr marL="360363" indent="-360363"/>
            <a:r>
              <a:rPr lang="en-US" altLang="zh-TW" sz="1600" b="1" dirty="0">
                <a:solidFill>
                  <a:srgbClr val="FF0066"/>
                </a:solidFill>
                <a:latin typeface="Segoe Print" panose="02000600000000000000" pitchFamily="2" charset="0"/>
              </a:rPr>
              <a:t>4 	</a:t>
            </a:r>
            <a:r>
              <a:rPr lang="en-US" altLang="zh-TW" sz="1600" b="1" i="1" dirty="0">
                <a:solidFill>
                  <a:srgbClr val="FF0066"/>
                </a:solidFill>
                <a:latin typeface="Segoe Print" panose="02000600000000000000" pitchFamily="2" charset="0"/>
              </a:rPr>
              <a:t>Yes, once when I performed a magic trick on a friend.</a:t>
            </a:r>
          </a:p>
        </p:txBody>
      </p:sp>
      <p:sp>
        <p:nvSpPr>
          <p:cNvPr id="15" name="矩形 14"/>
          <p:cNvSpPr/>
          <p:nvPr/>
        </p:nvSpPr>
        <p:spPr>
          <a:xfrm>
            <a:off x="5616313" y="4090640"/>
            <a:ext cx="2924519" cy="338554"/>
          </a:xfrm>
          <a:prstGeom prst="rect">
            <a:avLst/>
          </a:prstGeom>
        </p:spPr>
        <p:txBody>
          <a:bodyPr wrap="none">
            <a:spAutoFit/>
          </a:bodyPr>
          <a:lstStyle/>
          <a:p>
            <a:pPr marL="360363" indent="-360363"/>
            <a:r>
              <a:rPr lang="en-US" altLang="zh-TW" sz="1600" b="1" dirty="0">
                <a:solidFill>
                  <a:srgbClr val="FF0066"/>
                </a:solidFill>
                <a:latin typeface="Segoe Print" panose="02000600000000000000" pitchFamily="2" charset="0"/>
              </a:rPr>
              <a:t>5 	Students' own answers</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left)">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wipe(left)">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wipe(left)">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left)">
                                      <p:cBhvr>
                                        <p:cTn id="3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xmlns=""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xmlns=""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Dangerous dining</a:t>
            </a:r>
          </a:p>
        </p:txBody>
      </p:sp>
      <p:sp>
        <p:nvSpPr>
          <p:cNvPr id="8" name="矩形 7">
            <a:extLst>
              <a:ext uri="{FF2B5EF4-FFF2-40B4-BE49-F238E27FC236}">
                <a16:creationId xmlns:a16="http://schemas.microsoft.com/office/drawing/2014/main" xmlns="" id="{08B57D5C-51D3-41AC-A989-3AB7EAB11B3A}"/>
              </a:ext>
            </a:extLst>
          </p:cNvPr>
          <p:cNvSpPr/>
          <p:nvPr/>
        </p:nvSpPr>
        <p:spPr>
          <a:xfrm>
            <a:off x="308448" y="717240"/>
            <a:ext cx="8511944" cy="5016758"/>
          </a:xfrm>
          <a:prstGeom prst="rect">
            <a:avLst/>
          </a:prstGeom>
        </p:spPr>
        <p:txBody>
          <a:bodyPr wrap="square">
            <a:spAutoFit/>
          </a:bodyPr>
          <a:lstStyle/>
          <a:p>
            <a:pPr marL="363538" indent="-363538"/>
            <a:r>
              <a:rPr lang="en-US" altLang="zh-TW" sz="1600" b="1" dirty="0">
                <a:solidFill>
                  <a:schemeClr val="accent1">
                    <a:lumMod val="75000"/>
                  </a:schemeClr>
                </a:solidFill>
                <a:latin typeface="Calibri" panose="020F0502020204030204" pitchFamily="34" charset="0"/>
              </a:rPr>
              <a:t>1 	</a:t>
            </a:r>
            <a:r>
              <a:rPr lang="en-US" altLang="zh-TW" sz="1600" dirty="0">
                <a:solidFill>
                  <a:schemeClr val="accent1">
                    <a:lumMod val="75000"/>
                  </a:schemeClr>
                </a:solidFill>
                <a:latin typeface="Calibri" panose="020F0502020204030204" pitchFamily="34" charset="0"/>
              </a:rPr>
              <a:t>The puffer is so ugly it’s cute, but it doesn’t </a:t>
            </a:r>
            <a:r>
              <a:rPr lang="en-US" altLang="zh-TW" sz="1600" b="1" dirty="0">
                <a:solidFill>
                  <a:schemeClr val="accent1">
                    <a:lumMod val="75000"/>
                  </a:schemeClr>
                </a:solidFill>
                <a:latin typeface="Calibri" panose="020F0502020204030204" pitchFamily="34" charset="0"/>
              </a:rPr>
              <a:t>fool</a:t>
            </a:r>
            <a:r>
              <a:rPr lang="en-US" altLang="zh-TW" sz="1600" dirty="0">
                <a:solidFill>
                  <a:schemeClr val="accent1">
                    <a:lumMod val="75000"/>
                  </a:schemeClr>
                </a:solidFill>
                <a:latin typeface="Calibri" panose="020F0502020204030204" pitchFamily="34" charset="0"/>
              </a:rPr>
              <a:t> most diners.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appeal to</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frighten</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trick</a:t>
            </a:r>
          </a:p>
          <a:p>
            <a:pPr marL="363538" indent="-363538"/>
            <a:r>
              <a:rPr lang="en-US" altLang="zh-TW" sz="1600" b="1" dirty="0">
                <a:solidFill>
                  <a:schemeClr val="accent1">
                    <a:lumMod val="75000"/>
                  </a:schemeClr>
                </a:solidFill>
                <a:latin typeface="Calibri" panose="020F0502020204030204" pitchFamily="34" charset="0"/>
              </a:rPr>
              <a:t>2</a:t>
            </a:r>
            <a:r>
              <a:rPr lang="en-US" altLang="zh-TW" sz="1600" dirty="0">
                <a:solidFill>
                  <a:schemeClr val="accent1">
                    <a:lumMod val="75000"/>
                  </a:schemeClr>
                </a:solidFill>
                <a:latin typeface="Calibri" panose="020F0502020204030204" pitchFamily="34" charset="0"/>
              </a:rPr>
              <a:t> 	Tom </a:t>
            </a:r>
            <a:r>
              <a:rPr lang="en-US" altLang="zh-TW" sz="1600" dirty="0" err="1">
                <a:solidFill>
                  <a:schemeClr val="accent1">
                    <a:lumMod val="75000"/>
                  </a:schemeClr>
                </a:solidFill>
                <a:latin typeface="Calibri" panose="020F0502020204030204" pitchFamily="34" charset="0"/>
              </a:rPr>
              <a:t>Caradonna</a:t>
            </a:r>
            <a:r>
              <a:rPr lang="en-US" altLang="zh-TW" sz="1600" dirty="0">
                <a:solidFill>
                  <a:schemeClr val="accent1">
                    <a:lumMod val="75000"/>
                  </a:schemeClr>
                </a:solidFill>
                <a:latin typeface="Calibri" panose="020F0502020204030204" pitchFamily="34" charset="0"/>
              </a:rPr>
              <a:t> has come to Tokyo </a:t>
            </a:r>
            <a:r>
              <a:rPr lang="en-US" altLang="zh-TW" sz="1600" b="1" dirty="0">
                <a:solidFill>
                  <a:schemeClr val="accent1">
                    <a:lumMod val="75000"/>
                  </a:schemeClr>
                </a:solidFill>
                <a:latin typeface="Calibri" panose="020F0502020204030204" pitchFamily="34" charset="0"/>
              </a:rPr>
              <a:t>for the complete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experience</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to catch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with local fishermen</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to eat all types of </a:t>
            </a:r>
            <a:r>
              <a:rPr lang="en-US" altLang="zh-TW" sz="1600" dirty="0" err="1">
                <a:solidFill>
                  <a:schemeClr val="accent1">
                    <a:lumMod val="75000"/>
                  </a:schemeClr>
                </a:solidFill>
                <a:latin typeface="Calibri" panose="020F0502020204030204" pitchFamily="34" charset="0"/>
              </a:rPr>
              <a:t>fugu</a:t>
            </a:r>
            <a:r>
              <a:rPr lang="en-US" altLang="zh-TW" sz="1600" dirty="0">
                <a:solidFill>
                  <a:schemeClr val="accent1">
                    <a:lumMod val="75000"/>
                  </a:schemeClr>
                </a:solidFill>
                <a:latin typeface="Calibri" panose="020F0502020204030204" pitchFamily="34" charset="0"/>
              </a:rPr>
              <a:t> dishes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to report on deaths from </a:t>
            </a:r>
            <a:r>
              <a:rPr lang="en-US" altLang="zh-TW" sz="1600" dirty="0" err="1">
                <a:solidFill>
                  <a:schemeClr val="accent1">
                    <a:lumMod val="75000"/>
                  </a:schemeClr>
                </a:solidFill>
                <a:latin typeface="Calibri" panose="020F0502020204030204" pitchFamily="34" charset="0"/>
              </a:rPr>
              <a:t>fugu</a:t>
            </a:r>
            <a:endParaRPr lang="en-US" altLang="zh-TW" sz="1600" dirty="0">
              <a:solidFill>
                <a:schemeClr val="accent1">
                  <a:lumMod val="75000"/>
                </a:schemeClr>
              </a:solidFill>
              <a:latin typeface="Calibri" panose="020F0502020204030204" pitchFamily="34" charset="0"/>
            </a:endParaRPr>
          </a:p>
          <a:p>
            <a:pPr marL="363538" indent="-363538"/>
            <a:r>
              <a:rPr lang="en-US" altLang="zh-TW" sz="1600" b="1" dirty="0">
                <a:solidFill>
                  <a:schemeClr val="accent1">
                    <a:lumMod val="75000"/>
                  </a:schemeClr>
                </a:solidFill>
                <a:latin typeface="Calibri" panose="020F0502020204030204" pitchFamily="34" charset="0"/>
              </a:rPr>
              <a:t>3 </a:t>
            </a:r>
            <a:r>
              <a:rPr lang="en-US" altLang="zh-TW" sz="1600" dirty="0">
                <a:solidFill>
                  <a:schemeClr val="accent1">
                    <a:lumMod val="75000"/>
                  </a:schemeClr>
                </a:solidFill>
                <a:latin typeface="Calibri" panose="020F0502020204030204" pitchFamily="34" charset="0"/>
              </a:rPr>
              <a:t>	... but it hasn’t really </a:t>
            </a:r>
            <a:r>
              <a:rPr lang="en-US" altLang="zh-TW" sz="1600" b="1" dirty="0">
                <a:solidFill>
                  <a:schemeClr val="accent1">
                    <a:lumMod val="75000"/>
                  </a:schemeClr>
                </a:solidFill>
                <a:latin typeface="Calibri" panose="020F0502020204030204" pitchFamily="34" charset="0"/>
              </a:rPr>
              <a:t>concerned</a:t>
            </a:r>
            <a:r>
              <a:rPr lang="en-US" altLang="zh-TW" sz="1600" dirty="0">
                <a:solidFill>
                  <a:schemeClr val="accent1">
                    <a:lumMod val="75000"/>
                  </a:schemeClr>
                </a:solidFill>
                <a:latin typeface="Calibri" panose="020F0502020204030204" pitchFamily="34" charset="0"/>
              </a:rPr>
              <a:t> me.</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helped</a:t>
            </a:r>
          </a:p>
          <a:p>
            <a:pPr marL="363538" indent="-363538"/>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included</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worried</a:t>
            </a:r>
          </a:p>
          <a:p>
            <a:pPr marL="363538" indent="-363538"/>
            <a:r>
              <a:rPr lang="en-US" altLang="zh-TW" sz="1600" b="1" dirty="0">
                <a:solidFill>
                  <a:schemeClr val="accent1">
                    <a:lumMod val="75000"/>
                  </a:schemeClr>
                </a:solidFill>
                <a:latin typeface="Calibri" panose="020F0502020204030204" pitchFamily="34" charset="0"/>
              </a:rPr>
              <a:t>4	</a:t>
            </a:r>
            <a:r>
              <a:rPr lang="en-US" altLang="zh-TW" sz="1600" dirty="0">
                <a:solidFill>
                  <a:schemeClr val="accent1">
                    <a:lumMod val="75000"/>
                  </a:schemeClr>
                </a:solidFill>
                <a:latin typeface="Calibri" panose="020F0502020204030204" pitchFamily="34" charset="0"/>
              </a:rPr>
              <a:t>Chef Hayashi is the one who must prepare the fish safely so that Tom and Aki don’t </a:t>
            </a:r>
            <a:r>
              <a:rPr lang="en-US" altLang="zh-TW" sz="1600" b="1" dirty="0">
                <a:solidFill>
                  <a:schemeClr val="accent1">
                    <a:lumMod val="75000"/>
                  </a:schemeClr>
                </a:solidFill>
                <a:latin typeface="Calibri" panose="020F0502020204030204" pitchFamily="34" charset="0"/>
              </a:rPr>
              <a:t>get sick</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become ill</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die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enjoy the meal</a:t>
            </a:r>
          </a:p>
          <a:p>
            <a:pPr marL="363538" indent="-363538"/>
            <a:r>
              <a:rPr lang="en-US" altLang="zh-TW" sz="1600" b="1" dirty="0">
                <a:solidFill>
                  <a:schemeClr val="accent1">
                    <a:lumMod val="75000"/>
                  </a:schemeClr>
                </a:solidFill>
                <a:latin typeface="Calibri" panose="020F0502020204030204" pitchFamily="34" charset="0"/>
              </a:rPr>
              <a:t>5</a:t>
            </a:r>
            <a:r>
              <a:rPr lang="en-US" altLang="zh-TW" sz="1600" dirty="0">
                <a:solidFill>
                  <a:schemeClr val="accent1">
                    <a:lumMod val="75000"/>
                  </a:schemeClr>
                </a:solidFill>
                <a:latin typeface="Calibri" panose="020F0502020204030204" pitchFamily="34" charset="0"/>
              </a:rPr>
              <a:t> 	About 70 per cent of the poisonings happen in </a:t>
            </a:r>
            <a:r>
              <a:rPr lang="en-US" altLang="zh-TW" sz="1600" b="1" dirty="0">
                <a:solidFill>
                  <a:schemeClr val="accent1">
                    <a:lumMod val="75000"/>
                  </a:schemeClr>
                </a:solidFill>
                <a:latin typeface="Calibri" panose="020F0502020204030204" pitchFamily="34" charset="0"/>
              </a:rPr>
              <a:t>private homes </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people’s houses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secret places</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small restaurants</a:t>
            </a:r>
            <a:endParaRPr lang="zh-TW" altLang="en-US" sz="1600" dirty="0">
              <a:solidFill>
                <a:schemeClr val="accent1">
                  <a:lumMod val="75000"/>
                </a:schemeClr>
              </a:solidFill>
              <a:latin typeface="Calibri" panose="020F0502020204030204" pitchFamily="34" charset="0"/>
            </a:endParaRPr>
          </a:p>
        </p:txBody>
      </p:sp>
      <p:pic>
        <p:nvPicPr>
          <p:cNvPr id="9" name="Picture 2">
            <a:hlinkClick r:id="rId2" action="ppaction://hlinkfile"/>
          </p:cNvPr>
          <p:cNvPicPr>
            <a:picLocks noChangeAspect="1" noChangeArrowheads="1"/>
          </p:cNvPicPr>
          <p:nvPr/>
        </p:nvPicPr>
        <p:blipFill>
          <a:blip r:embed="rId3" cstate="print"/>
          <a:srcRect/>
          <a:stretch>
            <a:fillRect/>
          </a:stretch>
        </p:blipFill>
        <p:spPr bwMode="auto">
          <a:xfrm>
            <a:off x="4019550" y="315340"/>
            <a:ext cx="819000" cy="234000"/>
          </a:xfrm>
          <a:prstGeom prst="rect">
            <a:avLst/>
          </a:prstGeom>
          <a:noFill/>
          <a:ln w="9525">
            <a:noFill/>
            <a:miter lim="800000"/>
            <a:headEnd/>
            <a:tailEnd/>
          </a:ln>
        </p:spPr>
      </p:pic>
      <p:sp>
        <p:nvSpPr>
          <p:cNvPr id="6" name="矩形 5">
            <a:extLst>
              <a:ext uri="{FF2B5EF4-FFF2-40B4-BE49-F238E27FC236}">
                <a16:creationId xmlns:a16="http://schemas.microsoft.com/office/drawing/2014/main" xmlns="" id="{3F2633EE-7264-4168-9BAE-286A6F0D6132}"/>
              </a:ext>
            </a:extLst>
          </p:cNvPr>
          <p:cNvSpPr/>
          <p:nvPr/>
        </p:nvSpPr>
        <p:spPr>
          <a:xfrm>
            <a:off x="129245" y="677434"/>
            <a:ext cx="600331" cy="4412746"/>
          </a:xfrm>
          <a:prstGeom prst="rect">
            <a:avLst/>
          </a:prstGeom>
        </p:spPr>
        <p:txBody>
          <a:bodyPr wrap="square">
            <a:spAutoFit/>
          </a:bodyPr>
          <a:lstStyle/>
          <a:p>
            <a:pPr marL="358775" indent="-358775">
              <a:lnSpc>
                <a:spcPts val="2600"/>
              </a:lnSpc>
            </a:pPr>
            <a:r>
              <a:rPr lang="pt-BR" altLang="zh-TW" b="1" dirty="0">
                <a:solidFill>
                  <a:srgbClr val="FF0066"/>
                </a:solidFill>
                <a:latin typeface="Segoe Print" panose="02000600000000000000" pitchFamily="2" charset="0"/>
              </a:rPr>
              <a:t>c</a:t>
            </a: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r>
              <a:rPr lang="pt-BR" altLang="zh-TW" b="1" dirty="0">
                <a:solidFill>
                  <a:srgbClr val="FF0066"/>
                </a:solidFill>
                <a:latin typeface="Segoe Print" panose="02000600000000000000" pitchFamily="2" charset="0"/>
              </a:rPr>
              <a:t>b</a:t>
            </a: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r>
              <a:rPr lang="pt-BR" altLang="zh-TW" b="1" dirty="0">
                <a:solidFill>
                  <a:srgbClr val="FF0066"/>
                </a:solidFill>
                <a:latin typeface="Segoe Print" panose="02000600000000000000" pitchFamily="2" charset="0"/>
              </a:rPr>
              <a:t>c </a:t>
            </a: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000"/>
              </a:lnSpc>
            </a:pPr>
            <a:r>
              <a:rPr lang="pt-BR" altLang="zh-TW" b="1" dirty="0">
                <a:solidFill>
                  <a:srgbClr val="FF0066"/>
                </a:solidFill>
                <a:latin typeface="Segoe Print" panose="02000600000000000000" pitchFamily="2" charset="0"/>
              </a:rPr>
              <a:t>a</a:t>
            </a:r>
          </a:p>
          <a:p>
            <a:pPr marL="358775" indent="-358775">
              <a:lnSpc>
                <a:spcPts val="2600"/>
              </a:lnSpc>
            </a:pPr>
            <a:endParaRPr lang="pt-BR" altLang="zh-TW" b="1" dirty="0">
              <a:solidFill>
                <a:srgbClr val="FF0066"/>
              </a:solidFill>
              <a:latin typeface="Segoe Print" panose="02000600000000000000" pitchFamily="2" charset="0"/>
            </a:endParaRPr>
          </a:p>
          <a:p>
            <a:pPr marL="358775" indent="-358775">
              <a:lnSpc>
                <a:spcPts val="2600"/>
              </a:lnSpc>
            </a:pPr>
            <a:r>
              <a:rPr lang="pt-BR" altLang="zh-TW" b="1" dirty="0">
                <a:solidFill>
                  <a:srgbClr val="FF0066"/>
                </a:solidFill>
                <a:latin typeface="Segoe Print" panose="02000600000000000000" pitchFamily="2" charset="0"/>
              </a:rPr>
              <a:t> </a:t>
            </a:r>
          </a:p>
          <a:p>
            <a:pPr marL="358775" indent="-358775">
              <a:lnSpc>
                <a:spcPts val="2600"/>
              </a:lnSpc>
            </a:pPr>
            <a:r>
              <a:rPr lang="pt-BR"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400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wipe(left)">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left)">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left)">
                                      <p:cBhvr>
                                        <p:cTn id="22" dur="500"/>
                                        <p:tgtEl>
                                          <p:spTgt spid="6">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animEffect transition="in" filter="wipe(left)">
                                      <p:cBhvr>
                                        <p:cTn id="2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What, in your opinion, is the best ending (a–c) for this sentence? Compare with your partner. </a:t>
            </a: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 67</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7CCDF72E-ADE8-494B-9C73-FF1868777465}"/>
              </a:ext>
            </a:extLst>
          </p:cNvPr>
          <p:cNvSpPr/>
          <p:nvPr/>
        </p:nvSpPr>
        <p:spPr>
          <a:xfrm>
            <a:off x="647064" y="1191573"/>
            <a:ext cx="8080873"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The best way to avoid getting sick from fugu is:</a:t>
            </a:r>
          </a:p>
          <a:p>
            <a:pPr marL="361950" indent="-361950">
              <a:spcBef>
                <a:spcPts val="600"/>
              </a:spcBef>
            </a:pPr>
            <a:r>
              <a:rPr lang="en-US" altLang="zh-TW" sz="2000" dirty="0">
                <a:latin typeface="Calibri" panose="020F0502020204030204" pitchFamily="34" charset="0"/>
              </a:rPr>
              <a:t>a 	by going to a well-known restaurant.</a:t>
            </a:r>
          </a:p>
          <a:p>
            <a:pPr marL="361950" indent="-361950">
              <a:spcBef>
                <a:spcPts val="600"/>
              </a:spcBef>
            </a:pPr>
            <a:r>
              <a:rPr lang="en-US" altLang="zh-TW" sz="2000" dirty="0">
                <a:latin typeface="Calibri" panose="020F0502020204030204" pitchFamily="34" charset="0"/>
              </a:rPr>
              <a:t>b 	not to eat it.</a:t>
            </a:r>
          </a:p>
          <a:p>
            <a:pPr marL="361950" indent="-361950">
              <a:spcBef>
                <a:spcPts val="600"/>
              </a:spcBef>
            </a:pPr>
            <a:r>
              <a:rPr lang="en-US" altLang="zh-TW" sz="2000" dirty="0">
                <a:latin typeface="Calibri" panose="020F0502020204030204" pitchFamily="34" charset="0"/>
              </a:rPr>
              <a:t>c 	to take anti-toxin medicine.</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xmlns="" id="{CB73B3E9-9D0B-4653-A383-F18A7FA2C7F1}"/>
              </a:ext>
            </a:extLst>
          </p:cNvPr>
          <p:cNvSpPr/>
          <p:nvPr/>
        </p:nvSpPr>
        <p:spPr>
          <a:xfrm>
            <a:off x="5106319" y="2391029"/>
            <a:ext cx="25074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xmlns="" id="{ED95DAA3-A7CC-4E22-BB72-CA9F13785BD5}"/>
              </a:ext>
            </a:extLst>
          </p:cNvPr>
          <p:cNvSpPr/>
          <p:nvPr/>
        </p:nvSpPr>
        <p:spPr>
          <a:xfrm>
            <a:off x="295066" y="2959132"/>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9 	</a:t>
            </a:r>
            <a:r>
              <a:rPr lang="en-US" altLang="zh-TW" sz="2000" dirty="0">
                <a:latin typeface="Calibri" panose="020F0502020204030204" pitchFamily="34" charset="0"/>
              </a:rPr>
              <a:t>Work in pairs to prepare a survey on risk-taking. Look at the sentence in Exercise 8 and write three similar sentences for activities that include risks. Then ask your classmates their opinions. Which are the most popular responses?</a:t>
            </a:r>
          </a:p>
        </p:txBody>
      </p:sp>
      <p:pic>
        <p:nvPicPr>
          <p:cNvPr id="2050" name="Picture 2"/>
          <p:cNvPicPr>
            <a:picLocks noChangeAspect="1" noChangeArrowheads="1"/>
          </p:cNvPicPr>
          <p:nvPr/>
        </p:nvPicPr>
        <p:blipFill>
          <a:blip r:embed="rId2" cstate="print"/>
          <a:srcRect/>
          <a:stretch>
            <a:fillRect/>
          </a:stretch>
        </p:blipFill>
        <p:spPr bwMode="auto">
          <a:xfrm>
            <a:off x="731433" y="4481342"/>
            <a:ext cx="4875527" cy="807663"/>
          </a:xfrm>
          <a:prstGeom prst="rect">
            <a:avLst/>
          </a:prstGeom>
          <a:noFill/>
          <a:ln w="9525">
            <a:noFill/>
            <a:miter lim="800000"/>
            <a:headEnd/>
            <a:tailEnd/>
          </a:ln>
        </p:spPr>
      </p:pic>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5" y="71931"/>
            <a:ext cx="7936789" cy="1692771"/>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5</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xmlns="" id="{DB5000BD-7E2A-4473-B852-A99B1209318E}"/>
              </a:ext>
            </a:extLst>
          </p:cNvPr>
          <p:cNvSpPr/>
          <p:nvPr/>
        </p:nvSpPr>
        <p:spPr>
          <a:xfrm>
            <a:off x="327083" y="2311461"/>
            <a:ext cx="848902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conversation between two friends who are cooking. Cross out any incorrect options.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xmlns="" id="{FCC6BC15-EF9B-4918-A140-818F9CF530BA}"/>
              </a:ext>
            </a:extLst>
          </p:cNvPr>
          <p:cNvSpPr/>
          <p:nvPr/>
        </p:nvSpPr>
        <p:spPr>
          <a:xfrm>
            <a:off x="327485" y="164114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sp>
        <p:nvSpPr>
          <p:cNvPr id="6" name="矩形 5">
            <a:extLst>
              <a:ext uri="{FF2B5EF4-FFF2-40B4-BE49-F238E27FC236}">
                <a16:creationId xmlns:a16="http://schemas.microsoft.com/office/drawing/2014/main" xmlns="" id="{55FEFEB7-8E34-4939-8D3E-FD16A51968B9}"/>
              </a:ext>
            </a:extLst>
          </p:cNvPr>
          <p:cNvSpPr/>
          <p:nvPr/>
        </p:nvSpPr>
        <p:spPr>
          <a:xfrm>
            <a:off x="689579" y="3126918"/>
            <a:ext cx="8126534" cy="3093154"/>
          </a:xfrm>
          <a:prstGeom prst="rect">
            <a:avLst/>
          </a:prstGeom>
        </p:spPr>
        <p:txBody>
          <a:bodyPr wrap="square">
            <a:spAutoFit/>
          </a:bodyPr>
          <a:lstStyle/>
          <a:p>
            <a:pPr marL="360363" indent="-360363">
              <a:spcBef>
                <a:spcPts val="300"/>
              </a:spcBef>
              <a:tabLst>
                <a:tab pos="363538" algn="l"/>
              </a:tabLst>
            </a:pPr>
            <a:r>
              <a:rPr lang="en-US" altLang="zh-TW" sz="2000" dirty="0">
                <a:latin typeface="Calibri" panose="020F0502020204030204" pitchFamily="34" charset="0"/>
              </a:rPr>
              <a:t>A: 	Do you know how to make risotto?</a:t>
            </a:r>
          </a:p>
          <a:p>
            <a:pPr marL="360363" indent="-360363">
              <a:spcBef>
                <a:spcPts val="300"/>
              </a:spcBef>
              <a:tabLst>
                <a:tab pos="363538" algn="l"/>
              </a:tabLst>
            </a:pPr>
            <a:r>
              <a:rPr lang="en-US" altLang="zh-TW" sz="2000" dirty="0">
                <a:latin typeface="Calibri" panose="020F0502020204030204" pitchFamily="34" charset="0"/>
              </a:rPr>
              <a:t>B: 	Oh yes. 1 </a:t>
            </a:r>
            <a:r>
              <a:rPr lang="en-US" altLang="zh-TW" sz="2000" i="1" dirty="0">
                <a:latin typeface="Calibri" panose="020F0502020204030204" pitchFamily="34" charset="0"/>
              </a:rPr>
              <a:t>I show / I’ll show </a:t>
            </a:r>
            <a:r>
              <a:rPr lang="en-US" altLang="zh-TW" sz="2000" dirty="0">
                <a:latin typeface="Calibri" panose="020F0502020204030204" pitchFamily="34" charset="0"/>
              </a:rPr>
              <a:t>you if you want.</a:t>
            </a:r>
          </a:p>
          <a:p>
            <a:pPr marL="360363" indent="-360363">
              <a:spcBef>
                <a:spcPts val="300"/>
              </a:spcBef>
              <a:tabLst>
                <a:tab pos="363538" algn="l"/>
              </a:tabLst>
            </a:pPr>
            <a:r>
              <a:rPr lang="en-US" altLang="zh-TW" sz="2000" dirty="0">
                <a:latin typeface="Calibri" panose="020F0502020204030204" pitchFamily="34" charset="0"/>
              </a:rPr>
              <a:t>A: 	OK, great. 2 </a:t>
            </a:r>
            <a:r>
              <a:rPr lang="en-US" altLang="zh-TW" sz="2000" i="1" dirty="0">
                <a:latin typeface="Calibri" panose="020F0502020204030204" pitchFamily="34" charset="0"/>
              </a:rPr>
              <a:t>Can / Must </a:t>
            </a:r>
            <a:r>
              <a:rPr lang="en-US" altLang="zh-TW" sz="2000" dirty="0">
                <a:latin typeface="Calibri" panose="020F0502020204030204" pitchFamily="34" charset="0"/>
              </a:rPr>
              <a:t>I use this pan?</a:t>
            </a:r>
          </a:p>
          <a:p>
            <a:pPr marL="360363" indent="-360363">
              <a:spcBef>
                <a:spcPts val="300"/>
              </a:spcBef>
              <a:tabLst>
                <a:tab pos="363538" algn="l"/>
              </a:tabLst>
            </a:pPr>
            <a:r>
              <a:rPr lang="en-US" altLang="zh-TW" sz="2000" dirty="0">
                <a:latin typeface="Calibri" panose="020F0502020204030204" pitchFamily="34" charset="0"/>
              </a:rPr>
              <a:t>B: 	Yes, sure. You 3 </a:t>
            </a:r>
            <a:r>
              <a:rPr lang="en-US" altLang="zh-TW" sz="2000" i="1" dirty="0">
                <a:latin typeface="Calibri" panose="020F0502020204030204" pitchFamily="34" charset="0"/>
              </a:rPr>
              <a:t>have to / don’t have to </a:t>
            </a:r>
            <a:r>
              <a:rPr lang="en-US" altLang="zh-TW" sz="2000" dirty="0">
                <a:latin typeface="Calibri" panose="020F0502020204030204" pitchFamily="34" charset="0"/>
              </a:rPr>
              <a:t>ask.</a:t>
            </a:r>
          </a:p>
          <a:p>
            <a:pPr marL="360363" indent="-360363">
              <a:spcBef>
                <a:spcPts val="300"/>
              </a:spcBef>
              <a:tabLst>
                <a:tab pos="363538" algn="l"/>
              </a:tabLst>
            </a:pPr>
            <a:r>
              <a:rPr lang="en-US" altLang="zh-TW" sz="2000" dirty="0">
                <a:latin typeface="Calibri" panose="020F0502020204030204" pitchFamily="34" charset="0"/>
              </a:rPr>
              <a:t>A: 	When the onion 4 </a:t>
            </a:r>
            <a:r>
              <a:rPr lang="en-US" altLang="zh-TW" sz="2000" i="1" dirty="0">
                <a:latin typeface="Calibri" panose="020F0502020204030204" pitchFamily="34" charset="0"/>
              </a:rPr>
              <a:t>is / will be</a:t>
            </a:r>
            <a:r>
              <a:rPr lang="en-US" altLang="zh-TW" sz="2000" dirty="0">
                <a:latin typeface="Calibri" panose="020F0502020204030204" pitchFamily="34" charset="0"/>
              </a:rPr>
              <a:t> ready, I add the rice.</a:t>
            </a:r>
          </a:p>
          <a:p>
            <a:pPr marL="360363" indent="-360363">
              <a:spcBef>
                <a:spcPts val="300"/>
              </a:spcBef>
              <a:tabLst>
                <a:tab pos="363538" algn="l"/>
              </a:tabLst>
            </a:pPr>
            <a:r>
              <a:rPr lang="en-US" altLang="zh-TW" sz="2000" dirty="0">
                <a:latin typeface="Calibri" panose="020F0502020204030204" pitchFamily="34" charset="0"/>
              </a:rPr>
              <a:t>B: 	Yes, then the liquid. But you 5 </a:t>
            </a:r>
            <a:r>
              <a:rPr lang="en-US" altLang="zh-TW" sz="2000" i="1" dirty="0">
                <a:latin typeface="Calibri" panose="020F0502020204030204" pitchFamily="34" charset="0"/>
              </a:rPr>
              <a:t>must / have to </a:t>
            </a:r>
            <a:r>
              <a:rPr lang="en-US" altLang="zh-TW" sz="2000" dirty="0">
                <a:latin typeface="Calibri" panose="020F0502020204030204" pitchFamily="34" charset="0"/>
              </a:rPr>
              <a:t>add it slowly. Don’t add more until the rice 6 </a:t>
            </a:r>
            <a:r>
              <a:rPr lang="en-US" altLang="zh-TW" sz="2000" i="1" dirty="0">
                <a:latin typeface="Calibri" panose="020F0502020204030204" pitchFamily="34" charset="0"/>
              </a:rPr>
              <a:t>absorbs / will absorb </a:t>
            </a:r>
            <a:r>
              <a:rPr lang="en-US" altLang="zh-TW" sz="2000" dirty="0">
                <a:latin typeface="Calibri" panose="020F0502020204030204" pitchFamily="34" charset="0"/>
              </a:rPr>
              <a:t>it.</a:t>
            </a:r>
          </a:p>
          <a:p>
            <a:pPr marL="360363" indent="-360363">
              <a:spcBef>
                <a:spcPts val="300"/>
              </a:spcBef>
              <a:tabLst>
                <a:tab pos="363538" algn="l"/>
              </a:tabLst>
            </a:pPr>
            <a:r>
              <a:rPr lang="en-US" altLang="zh-TW" sz="2000" dirty="0">
                <a:latin typeface="Calibri" panose="020F0502020204030204" pitchFamily="34" charset="0"/>
              </a:rPr>
              <a:t>A: 	OK, that’s all the liquid in. 7 </a:t>
            </a:r>
            <a:r>
              <a:rPr lang="en-US" altLang="zh-TW" sz="2000" i="1" dirty="0">
                <a:latin typeface="Calibri" panose="020F0502020204030204" pitchFamily="34" charset="0"/>
              </a:rPr>
              <a:t>Am I allowed to / Should I </a:t>
            </a:r>
            <a:r>
              <a:rPr lang="en-US" altLang="zh-TW" sz="2000" dirty="0">
                <a:latin typeface="Calibri" panose="020F0502020204030204" pitchFamily="34" charset="0"/>
              </a:rPr>
              <a:t>stir it all the time now?</a:t>
            </a:r>
          </a:p>
        </p:txBody>
      </p:sp>
      <p:cxnSp>
        <p:nvCxnSpPr>
          <p:cNvPr id="19" name="直線接點 18"/>
          <p:cNvCxnSpPr/>
          <p:nvPr/>
        </p:nvCxnSpPr>
        <p:spPr>
          <a:xfrm>
            <a:off x="2137025" y="3698696"/>
            <a:ext cx="68836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2939633" y="4028082"/>
            <a:ext cx="657546"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2794571" y="4376792"/>
            <a:ext cx="75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3390473" y="4729622"/>
            <a:ext cx="68836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4291568" y="5386556"/>
            <a:ext cx="116098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4037745" y="5703604"/>
            <a:ext cx="1602767" cy="1"/>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5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24364" y="3052632"/>
            <a:ext cx="848913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Answer the questions about the conversation in Exercise 1.</a:t>
            </a:r>
            <a:endParaRPr lang="zh-TW" altLang="en-US" sz="2000" dirty="0">
              <a:latin typeface="Calibri" panose="020F0502020204030204" pitchFamily="34" charset="0"/>
            </a:endParaRPr>
          </a:p>
        </p:txBody>
      </p:sp>
      <p:sp>
        <p:nvSpPr>
          <p:cNvPr id="14" name="文字方塊 13">
            <a:extLst>
              <a:ext uri="{FF2B5EF4-FFF2-40B4-BE49-F238E27FC236}">
                <a16:creationId xmlns:a16="http://schemas.microsoft.com/office/drawing/2014/main" xmlns=""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235120DF-4B58-4E89-93F7-B76C4CBDBDCE}"/>
              </a:ext>
            </a:extLst>
          </p:cNvPr>
          <p:cNvSpPr/>
          <p:nvPr/>
        </p:nvSpPr>
        <p:spPr>
          <a:xfrm>
            <a:off x="671688" y="3582171"/>
            <a:ext cx="8122355"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Are the friends making a hot or a cold dish?</a:t>
            </a:r>
          </a:p>
          <a:p>
            <a:pPr marL="363538" indent="-363538">
              <a:spcBef>
                <a:spcPts val="600"/>
              </a:spcBef>
            </a:pPr>
            <a:r>
              <a:rPr lang="en-US" altLang="zh-TW" sz="2000" dirty="0">
                <a:latin typeface="Calibri" panose="020F0502020204030204" pitchFamily="34" charset="0"/>
              </a:rPr>
              <a:t>2 	Why is it important to add the liquid slowly?</a:t>
            </a:r>
          </a:p>
          <a:p>
            <a:pPr marL="363538" indent="-363538">
              <a:spcBef>
                <a:spcPts val="600"/>
              </a:spcBef>
            </a:pPr>
            <a:r>
              <a:rPr lang="en-US" altLang="zh-TW" sz="2000" dirty="0">
                <a:latin typeface="Calibri" panose="020F0502020204030204" pitchFamily="34" charset="0"/>
              </a:rPr>
              <a:t>3 	Why is it important to stir all the time?</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xmlns="" id="{0994BFFE-8188-4436-A4CF-A84C8714CCE0}"/>
              </a:ext>
            </a:extLst>
          </p:cNvPr>
          <p:cNvSpPr/>
          <p:nvPr/>
        </p:nvSpPr>
        <p:spPr>
          <a:xfrm>
            <a:off x="689579" y="416764"/>
            <a:ext cx="8126534" cy="2400657"/>
          </a:xfrm>
          <a:prstGeom prst="rect">
            <a:avLst/>
          </a:prstGeom>
        </p:spPr>
        <p:txBody>
          <a:bodyPr wrap="square">
            <a:spAutoFit/>
          </a:bodyPr>
          <a:lstStyle/>
          <a:p>
            <a:pPr marL="360363" indent="-360363">
              <a:spcBef>
                <a:spcPts val="300"/>
              </a:spcBef>
              <a:tabLst>
                <a:tab pos="363538" algn="l"/>
              </a:tabLst>
            </a:pPr>
            <a:r>
              <a:rPr lang="en-US" altLang="zh-TW" sz="2000" dirty="0">
                <a:latin typeface="Calibri" panose="020F0502020204030204" pitchFamily="34" charset="0"/>
              </a:rPr>
              <a:t>B: 	Yes, because you 8 </a:t>
            </a:r>
            <a:r>
              <a:rPr lang="en-US" altLang="zh-TW" sz="2000" i="1" dirty="0">
                <a:latin typeface="Calibri" panose="020F0502020204030204" pitchFamily="34" charset="0"/>
              </a:rPr>
              <a:t>must / mustn’t </a:t>
            </a:r>
            <a:r>
              <a:rPr lang="en-US" altLang="zh-TW" sz="2000" dirty="0">
                <a:latin typeface="Calibri" panose="020F0502020204030204" pitchFamily="34" charset="0"/>
              </a:rPr>
              <a:t>let it stick to the pan. If it 9 </a:t>
            </a:r>
            <a:r>
              <a:rPr lang="en-US" altLang="zh-TW" sz="2000" i="1" dirty="0">
                <a:latin typeface="Calibri" panose="020F0502020204030204" pitchFamily="34" charset="0"/>
              </a:rPr>
              <a:t>sticks / will stick</a:t>
            </a:r>
            <a:r>
              <a:rPr lang="en-US" altLang="zh-TW" sz="2000" dirty="0">
                <a:latin typeface="Calibri" panose="020F0502020204030204" pitchFamily="34" charset="0"/>
              </a:rPr>
              <a:t>, it will burn.</a:t>
            </a:r>
          </a:p>
          <a:p>
            <a:pPr marL="360363" indent="-360363">
              <a:spcBef>
                <a:spcPts val="300"/>
              </a:spcBef>
              <a:tabLst>
                <a:tab pos="363538" algn="l"/>
              </a:tabLst>
            </a:pPr>
            <a:r>
              <a:rPr lang="en-US" altLang="zh-TW" sz="2000" dirty="0">
                <a:latin typeface="Calibri" panose="020F0502020204030204" pitchFamily="34" charset="0"/>
              </a:rPr>
              <a:t>A: 	10 </a:t>
            </a:r>
            <a:r>
              <a:rPr lang="en-US" altLang="zh-TW" sz="2000" i="1" dirty="0">
                <a:latin typeface="Calibri" panose="020F0502020204030204" pitchFamily="34" charset="0"/>
              </a:rPr>
              <a:t>Should I / Do I have to </a:t>
            </a:r>
            <a:r>
              <a:rPr lang="en-US" altLang="zh-TW" sz="2000" dirty="0">
                <a:latin typeface="Calibri" panose="020F0502020204030204" pitchFamily="34" charset="0"/>
              </a:rPr>
              <a:t>add salt?</a:t>
            </a:r>
          </a:p>
          <a:p>
            <a:pPr marL="360363" indent="-360363">
              <a:spcBef>
                <a:spcPts val="300"/>
              </a:spcBef>
              <a:tabLst>
                <a:tab pos="363538" algn="l"/>
              </a:tabLst>
            </a:pPr>
            <a:r>
              <a:rPr lang="en-US" altLang="zh-TW" sz="2000" dirty="0">
                <a:latin typeface="Calibri" panose="020F0502020204030204" pitchFamily="34" charset="0"/>
              </a:rPr>
              <a:t>B: 	You can if you want to, but you </a:t>
            </a:r>
            <a:r>
              <a:rPr lang="en-US" altLang="zh-TW" sz="2000" i="1" dirty="0">
                <a:latin typeface="Calibri" panose="020F0502020204030204" pitchFamily="34" charset="0"/>
              </a:rPr>
              <a:t>11 mustn’t / don’t have to</a:t>
            </a:r>
            <a:r>
              <a:rPr lang="en-US" altLang="zh-TW" sz="2000" dirty="0">
                <a:latin typeface="Calibri" panose="020F0502020204030204" pitchFamily="34" charset="0"/>
              </a:rPr>
              <a:t>. And the risotto 12 </a:t>
            </a:r>
            <a:r>
              <a:rPr lang="en-US" altLang="zh-TW" sz="2000" i="1" dirty="0">
                <a:latin typeface="Calibri" panose="020F0502020204030204" pitchFamily="34" charset="0"/>
              </a:rPr>
              <a:t>can’t / has to </a:t>
            </a:r>
            <a:r>
              <a:rPr lang="en-US" altLang="zh-TW" sz="2000" dirty="0">
                <a:latin typeface="Calibri" panose="020F0502020204030204" pitchFamily="34" charset="0"/>
              </a:rPr>
              <a:t>rest for a while before 13 </a:t>
            </a:r>
            <a:r>
              <a:rPr lang="en-US" altLang="zh-TW" sz="2000" i="1" dirty="0">
                <a:latin typeface="Calibri" panose="020F0502020204030204" pitchFamily="34" charset="0"/>
              </a:rPr>
              <a:t>you eat / you’ll eat</a:t>
            </a:r>
            <a:r>
              <a:rPr lang="en-US" altLang="zh-TW" sz="2000" dirty="0">
                <a:latin typeface="Calibri" panose="020F0502020204030204" pitchFamily="34" charset="0"/>
              </a:rPr>
              <a:t> it.</a:t>
            </a:r>
          </a:p>
          <a:p>
            <a:pPr marL="360363" indent="-360363">
              <a:spcBef>
                <a:spcPts val="300"/>
              </a:spcBef>
              <a:tabLst>
                <a:tab pos="363538" algn="l"/>
              </a:tabLst>
            </a:pPr>
            <a:r>
              <a:rPr lang="en-US" altLang="zh-TW" sz="2000" dirty="0">
                <a:latin typeface="Calibri" panose="020F0502020204030204" pitchFamily="34" charset="0"/>
              </a:rPr>
              <a:t>A: 	14 </a:t>
            </a:r>
            <a:r>
              <a:rPr lang="en-US" altLang="zh-TW" sz="2000" i="1" dirty="0">
                <a:latin typeface="Calibri" panose="020F0502020204030204" pitchFamily="34" charset="0"/>
              </a:rPr>
              <a:t>Am I allowed to / Do I have to </a:t>
            </a:r>
            <a:r>
              <a:rPr lang="en-US" altLang="zh-TW" sz="2000" dirty="0">
                <a:latin typeface="Calibri" panose="020F0502020204030204" pitchFamily="34" charset="0"/>
              </a:rPr>
              <a:t>taste it?</a:t>
            </a:r>
          </a:p>
          <a:p>
            <a:pPr marL="360363" indent="-360363">
              <a:spcBef>
                <a:spcPts val="300"/>
              </a:spcBef>
              <a:tabLst>
                <a:tab pos="363538" algn="l"/>
              </a:tabLst>
            </a:pPr>
            <a:r>
              <a:rPr lang="en-US" altLang="zh-TW" sz="2000" dirty="0">
                <a:latin typeface="Calibri" panose="020F0502020204030204" pitchFamily="34" charset="0"/>
              </a:rPr>
              <a:t>B: 	Of course you are. You made it!</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xmlns="" id="{E07E41FE-3588-44E0-9B13-45FFFF4F668B}"/>
              </a:ext>
            </a:extLst>
          </p:cNvPr>
          <p:cNvSpPr/>
          <p:nvPr/>
        </p:nvSpPr>
        <p:spPr>
          <a:xfrm>
            <a:off x="665058" y="4845179"/>
            <a:ext cx="8232757" cy="1000274"/>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hot</a:t>
            </a:r>
          </a:p>
          <a:p>
            <a:pPr marL="360363" indent="-360363">
              <a:spcBef>
                <a:spcPts val="300"/>
              </a:spcBef>
            </a:pPr>
            <a:r>
              <a:rPr lang="en-US" altLang="zh-TW" b="1" dirty="0">
                <a:solidFill>
                  <a:srgbClr val="FF0066"/>
                </a:solidFill>
                <a:latin typeface="Segoe Print" panose="02000600000000000000" pitchFamily="2" charset="0"/>
              </a:rPr>
              <a:t>2 	If you don’t add the liquid slowly, the rice won’t absorb the liquid.</a:t>
            </a:r>
          </a:p>
          <a:p>
            <a:pPr marL="360363" indent="-360363">
              <a:spcBef>
                <a:spcPts val="300"/>
              </a:spcBef>
            </a:pPr>
            <a:r>
              <a:rPr lang="en-US" altLang="zh-TW" b="1" dirty="0">
                <a:solidFill>
                  <a:srgbClr val="FF0066"/>
                </a:solidFill>
                <a:latin typeface="Segoe Print" panose="02000600000000000000" pitchFamily="2" charset="0"/>
              </a:rPr>
              <a:t>3 	If you don’t stir it all the time, it will stick to the pan.</a:t>
            </a:r>
          </a:p>
        </p:txBody>
      </p:sp>
      <p:cxnSp>
        <p:nvCxnSpPr>
          <p:cNvPr id="23" name="直線接點 22"/>
          <p:cNvCxnSpPr/>
          <p:nvPr/>
        </p:nvCxnSpPr>
        <p:spPr>
          <a:xfrm flipV="1">
            <a:off x="3074953" y="636998"/>
            <a:ext cx="604644"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V="1">
            <a:off x="8210583" y="616449"/>
            <a:ext cx="532725" cy="1235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084664" y="935576"/>
            <a:ext cx="57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V="1">
            <a:off x="4665998" y="1635040"/>
            <a:ext cx="81012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2128281" y="1933619"/>
            <a:ext cx="612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7199236" y="1921895"/>
            <a:ext cx="612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3270161" y="2274115"/>
            <a:ext cx="1260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34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wipe(left)">
                                      <p:cBhvr>
                                        <p:cTn id="40" dur="500"/>
                                        <p:tgtEl>
                                          <p:spTgt spid="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animEffect transition="in" filter="wipe(left)">
                                      <p:cBhvr>
                                        <p:cTn id="45" dur="500"/>
                                        <p:tgtEl>
                                          <p:spTgt spid="2">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
                                            <p:txEl>
                                              <p:pRg st="2" end="2"/>
                                            </p:txEl>
                                          </p:spTgt>
                                        </p:tgtEl>
                                        <p:attrNameLst>
                                          <p:attrName>style.visibility</p:attrName>
                                        </p:attrNameLst>
                                      </p:cBhvr>
                                      <p:to>
                                        <p:strVal val="visible"/>
                                      </p:to>
                                    </p:set>
                                    <p:animEffect transition="in" filter="wipe(left)">
                                      <p:cBhvr>
                                        <p:cTn id="5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1F38FEEA-8B1A-4FC5-A48A-1E220E13159A}"/>
              </a:ext>
            </a:extLst>
          </p:cNvPr>
          <p:cNvSpPr/>
          <p:nvPr/>
        </p:nvSpPr>
        <p:spPr>
          <a:xfrm>
            <a:off x="654523" y="1150067"/>
            <a:ext cx="8247105" cy="443198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2 	</a:t>
            </a:r>
            <a:r>
              <a:rPr lang="en-US" altLang="zh-TW" b="1" i="1" dirty="0">
                <a:solidFill>
                  <a:srgbClr val="FF0066"/>
                </a:solidFill>
                <a:latin typeface="Segoe Print" panose="02000600000000000000" pitchFamily="2" charset="0"/>
              </a:rPr>
              <a:t>Do I have to</a:t>
            </a:r>
            <a:r>
              <a:rPr lang="en-US" altLang="zh-TW" b="1" dirty="0">
                <a:solidFill>
                  <a:srgbClr val="FF0066"/>
                </a:solidFill>
                <a:latin typeface="Segoe Print" panose="02000600000000000000" pitchFamily="2" charset="0"/>
              </a:rPr>
              <a:t>: Is there another pan I can use? Should: Is it a good idea to use this pan?</a:t>
            </a:r>
          </a:p>
          <a:p>
            <a:pPr marL="360363" indent="-360363">
              <a:spcBef>
                <a:spcPts val="600"/>
              </a:spcBef>
            </a:pPr>
            <a:r>
              <a:rPr lang="en-US" altLang="zh-TW" b="1" dirty="0">
                <a:solidFill>
                  <a:srgbClr val="FF0066"/>
                </a:solidFill>
                <a:latin typeface="Segoe Print" panose="02000600000000000000" pitchFamily="2" charset="0"/>
              </a:rPr>
              <a:t>5 	</a:t>
            </a:r>
            <a:r>
              <a:rPr lang="en-US" altLang="zh-TW" b="1" i="1" dirty="0">
                <a:solidFill>
                  <a:srgbClr val="FF0066"/>
                </a:solidFill>
                <a:latin typeface="Segoe Print" panose="02000600000000000000" pitchFamily="2" charset="0"/>
              </a:rPr>
              <a:t>should:</a:t>
            </a:r>
            <a:r>
              <a:rPr lang="en-US" altLang="zh-TW" b="1" dirty="0">
                <a:solidFill>
                  <a:srgbClr val="FF0066"/>
                </a:solidFill>
                <a:latin typeface="Segoe Print" panose="02000600000000000000" pitchFamily="2" charset="0"/>
              </a:rPr>
              <a:t> it’s recommended</a:t>
            </a:r>
          </a:p>
          <a:p>
            <a:pPr marL="360363" indent="-360363">
              <a:spcBef>
                <a:spcPts val="600"/>
              </a:spcBef>
            </a:pPr>
            <a:r>
              <a:rPr lang="en-US" altLang="zh-TW" b="1" dirty="0">
                <a:solidFill>
                  <a:srgbClr val="FF0066"/>
                </a:solidFill>
                <a:latin typeface="Segoe Print" panose="02000600000000000000" pitchFamily="2" charset="0"/>
              </a:rPr>
              <a:t>7 	</a:t>
            </a:r>
            <a:r>
              <a:rPr lang="en-US" altLang="zh-TW" b="1" i="1" dirty="0">
                <a:solidFill>
                  <a:srgbClr val="FF0066"/>
                </a:solidFill>
                <a:latin typeface="Segoe Print" panose="02000600000000000000" pitchFamily="2" charset="0"/>
              </a:rPr>
              <a:t>Can</a:t>
            </a:r>
            <a:r>
              <a:rPr lang="en-US" altLang="zh-TW" b="1" dirty="0">
                <a:solidFill>
                  <a:srgbClr val="FF0066"/>
                </a:solidFill>
                <a:latin typeface="Segoe Print" panose="02000600000000000000" pitchFamily="2" charset="0"/>
              </a:rPr>
              <a:t>: I’d like to stir it all the time – is it OK if I do? Do I have to: Is it really important to stir it all the time?</a:t>
            </a:r>
          </a:p>
          <a:p>
            <a:pPr marL="360363" indent="-360363">
              <a:spcBef>
                <a:spcPts val="600"/>
              </a:spcBef>
            </a:pPr>
            <a:r>
              <a:rPr lang="en-US" altLang="zh-TW" b="1" dirty="0">
                <a:solidFill>
                  <a:srgbClr val="FF0066"/>
                </a:solidFill>
                <a:latin typeface="Segoe Print" panose="02000600000000000000" pitchFamily="2" charset="0"/>
              </a:rPr>
              <a:t>8 </a:t>
            </a:r>
            <a:r>
              <a:rPr lang="en-US" altLang="zh-TW" b="1" i="1" dirty="0">
                <a:solidFill>
                  <a:srgbClr val="FF0066"/>
                </a:solidFill>
                <a:latin typeface="Segoe Print" panose="02000600000000000000" pitchFamily="2" charset="0"/>
              </a:rPr>
              <a:t>	shouldn’t</a:t>
            </a:r>
            <a:r>
              <a:rPr lang="en-US" altLang="zh-TW" b="1" dirty="0">
                <a:solidFill>
                  <a:srgbClr val="FF0066"/>
                </a:solidFill>
                <a:latin typeface="Segoe Print" panose="02000600000000000000" pitchFamily="2" charset="0"/>
              </a:rPr>
              <a:t>: it isn’t recommended can’t: It’s a bad idea. If you do there will be a problem.</a:t>
            </a:r>
          </a:p>
          <a:p>
            <a:pPr marL="360363" indent="-360363">
              <a:spcBef>
                <a:spcPts val="600"/>
              </a:spcBef>
            </a:pPr>
            <a:r>
              <a:rPr lang="en-US" altLang="zh-TW" b="1" dirty="0">
                <a:solidFill>
                  <a:srgbClr val="FF0066"/>
                </a:solidFill>
                <a:latin typeface="Segoe Print" panose="02000600000000000000" pitchFamily="2" charset="0"/>
              </a:rPr>
              <a:t>10	</a:t>
            </a:r>
            <a:r>
              <a:rPr lang="en-US" altLang="zh-TW" b="1" i="1" dirty="0">
                <a:solidFill>
                  <a:srgbClr val="FF0066"/>
                </a:solidFill>
                <a:latin typeface="Segoe Print" panose="02000600000000000000" pitchFamily="2" charset="0"/>
              </a:rPr>
              <a:t>Can</a:t>
            </a:r>
            <a:r>
              <a:rPr lang="en-US" altLang="zh-TW" b="1" dirty="0">
                <a:solidFill>
                  <a:srgbClr val="FF0066"/>
                </a:solidFill>
                <a:latin typeface="Segoe Print" panose="02000600000000000000" pitchFamily="2" charset="0"/>
              </a:rPr>
              <a:t>: I like salt, so is it OK if I add some? Must: Is salt absolutely necessary?</a:t>
            </a:r>
          </a:p>
          <a:p>
            <a:pPr marL="360363" indent="-360363">
              <a:spcBef>
                <a:spcPts val="600"/>
              </a:spcBef>
            </a:pPr>
            <a:r>
              <a:rPr lang="en-US" altLang="zh-TW" b="1" dirty="0">
                <a:solidFill>
                  <a:srgbClr val="FF0066"/>
                </a:solidFill>
                <a:latin typeface="Segoe Print" panose="02000600000000000000" pitchFamily="2" charset="0"/>
              </a:rPr>
              <a:t>12	</a:t>
            </a:r>
            <a:r>
              <a:rPr lang="en-US" altLang="zh-TW" b="1" i="1" dirty="0">
                <a:solidFill>
                  <a:srgbClr val="FF0066"/>
                </a:solidFill>
                <a:latin typeface="Segoe Print" panose="02000600000000000000" pitchFamily="2" charset="0"/>
              </a:rPr>
              <a:t>should</a:t>
            </a:r>
            <a:r>
              <a:rPr lang="en-US" altLang="zh-TW" b="1" dirty="0">
                <a:solidFill>
                  <a:srgbClr val="FF0066"/>
                </a:solidFill>
                <a:latin typeface="Segoe Print" panose="02000600000000000000" pitchFamily="2" charset="0"/>
              </a:rPr>
              <a:t>: It’s recommended; it’s a good thing to let the risotto rest. must: It’s really important; the risotto won’t be good if it doesn’t rest.</a:t>
            </a:r>
          </a:p>
          <a:p>
            <a:pPr marL="360363" indent="-360363">
              <a:spcBef>
                <a:spcPts val="600"/>
              </a:spcBef>
            </a:pPr>
            <a:r>
              <a:rPr lang="en-US" altLang="zh-TW" b="1" dirty="0">
                <a:solidFill>
                  <a:srgbClr val="FF0066"/>
                </a:solidFill>
                <a:latin typeface="Segoe Print" panose="02000600000000000000" pitchFamily="2" charset="0"/>
              </a:rPr>
              <a:t>14	</a:t>
            </a:r>
            <a:r>
              <a:rPr lang="en-US" altLang="zh-TW" b="1" i="1" dirty="0">
                <a:solidFill>
                  <a:srgbClr val="FF0066"/>
                </a:solidFill>
                <a:latin typeface="Segoe Print" panose="02000600000000000000" pitchFamily="2" charset="0"/>
              </a:rPr>
              <a:t>Can</a:t>
            </a:r>
            <a:r>
              <a:rPr lang="en-US" altLang="zh-TW" b="1" dirty="0">
                <a:solidFill>
                  <a:srgbClr val="FF0066"/>
                </a:solidFill>
                <a:latin typeface="Segoe Print" panose="02000600000000000000" pitchFamily="2" charset="0"/>
              </a:rPr>
              <a:t>: I’d like to taste the risotto – is it OK if I do? Must: I don’t really want to taste the risotto.</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332013"/>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Think of other modal verbs you can use in Exercise 1 items 2, 5, 7, 8, 10, 12 and 14. How does the meaning of the sentences change?</a:t>
            </a:r>
            <a:endParaRPr lang="zh-TW" altLang="en-US" sz="2000" dirty="0">
              <a:latin typeface="Calibri" panose="020F0502020204030204" pitchFamily="34" charset="0"/>
            </a:endParaRPr>
          </a:p>
        </p:txBody>
      </p:sp>
      <p:sp>
        <p:nvSpPr>
          <p:cNvPr id="14" name="文字方塊 13">
            <a:extLst>
              <a:ext uri="{FF2B5EF4-FFF2-40B4-BE49-F238E27FC236}">
                <a16:creationId xmlns:a16="http://schemas.microsoft.com/office/drawing/2014/main" xmlns=""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xmlns="" id="{070E2385-CD94-4E9A-AAB5-718332682716}"/>
              </a:ext>
            </a:extLst>
          </p:cNvPr>
          <p:cNvPicPr>
            <a:picLocks noChangeAspect="1"/>
          </p:cNvPicPr>
          <p:nvPr/>
        </p:nvPicPr>
        <p:blipFill>
          <a:blip r:embed="rId2" cstate="print"/>
          <a:stretch>
            <a:fillRect/>
          </a:stretch>
        </p:blipFill>
        <p:spPr>
          <a:xfrm>
            <a:off x="7915018" y="720296"/>
            <a:ext cx="770001" cy="252000"/>
          </a:xfrm>
          <a:prstGeom prst="rect">
            <a:avLst/>
          </a:prstGeom>
        </p:spPr>
      </p:pic>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925606" cy="1754326"/>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5e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We look forward to your reply</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xmlns="" id="{DB5000BD-7E2A-4473-B852-A99B1209318E}"/>
              </a:ext>
            </a:extLst>
          </p:cNvPr>
          <p:cNvSpPr/>
          <p:nvPr/>
        </p:nvSpPr>
        <p:spPr>
          <a:xfrm>
            <a:off x="327084" y="2493950"/>
            <a:ext cx="847824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solidFill>
                  <a:srgbClr val="000000"/>
                </a:solidFill>
                <a:latin typeface="Calibri" panose="020F0502020204030204" pitchFamily="34" charset="0"/>
              </a:rPr>
              <a:t>A group of students has written to the manager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 local supermarket. Read the letter quickly. What</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is its purpose? Choose the correct option (a–c).</a:t>
            </a:r>
            <a:endParaRPr lang="zh-TW" altLang="en-US" sz="2000" dirty="0">
              <a:solidFill>
                <a:srgbClr val="000000"/>
              </a:solidFill>
              <a:latin typeface="Calibri" panose="020F0502020204030204" pitchFamily="34" charset="0"/>
            </a:endParaRPr>
          </a:p>
        </p:txBody>
      </p:sp>
      <p:sp>
        <p:nvSpPr>
          <p:cNvPr id="13" name="矩形 12">
            <a:extLst>
              <a:ext uri="{FF2B5EF4-FFF2-40B4-BE49-F238E27FC236}">
                <a16:creationId xmlns:a16="http://schemas.microsoft.com/office/drawing/2014/main" xmlns="" id="{FCC6BC15-EF9B-4918-A140-818F9CF530BA}"/>
              </a:ext>
            </a:extLst>
          </p:cNvPr>
          <p:cNvSpPr/>
          <p:nvPr/>
        </p:nvSpPr>
        <p:spPr>
          <a:xfrm>
            <a:off x="327485" y="182603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dirty="0">
                <a:solidFill>
                  <a:schemeClr val="tx1">
                    <a:lumMod val="65000"/>
                    <a:lumOff val="35000"/>
                  </a:schemeClr>
                </a:solidFill>
                <a:latin typeface="Calibri" panose="020F0502020204030204" pitchFamily="34" charset="0"/>
              </a:rPr>
              <a:t> </a:t>
            </a:r>
            <a:r>
              <a:rPr lang="zh-TW" altLang="en-US" sz="3200" b="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a formal letter/email</a:t>
            </a:r>
            <a:endParaRPr lang="zh-TW" altLang="en-US" sz="3200" b="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96159642-E0F7-4A42-8ECD-0958CE7ECED5}"/>
              </a:ext>
            </a:extLst>
          </p:cNvPr>
          <p:cNvSpPr/>
          <p:nvPr/>
        </p:nvSpPr>
        <p:spPr>
          <a:xfrm>
            <a:off x="689576" y="3256869"/>
            <a:ext cx="8115755"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to ask about prices in the supermarket</a:t>
            </a:r>
          </a:p>
          <a:p>
            <a:pPr marL="363538" indent="-363538">
              <a:spcBef>
                <a:spcPts val="600"/>
              </a:spcBef>
            </a:pPr>
            <a:r>
              <a:rPr lang="en-US" altLang="zh-TW" sz="2000" dirty="0">
                <a:latin typeface="Calibri" panose="020F0502020204030204" pitchFamily="34" charset="0"/>
              </a:rPr>
              <a:t>b 	to complain about the supermarket’s actions</a:t>
            </a:r>
          </a:p>
          <a:p>
            <a:pPr marL="363538" indent="-363538">
              <a:spcBef>
                <a:spcPts val="600"/>
              </a:spcBef>
            </a:pPr>
            <a:r>
              <a:rPr lang="en-US" altLang="zh-TW" sz="2000" dirty="0">
                <a:latin typeface="Calibri" panose="020F0502020204030204" pitchFamily="34" charset="0"/>
              </a:rPr>
              <a:t>c 	to invite the supermarket to stock new products</a:t>
            </a:r>
            <a:endParaRPr lang="zh-TW" altLang="en-US" sz="2000" dirty="0">
              <a:latin typeface="Calibri" panose="020F0502020204030204" pitchFamily="34" charset="0"/>
            </a:endParaRPr>
          </a:p>
        </p:txBody>
      </p:sp>
      <p:sp>
        <p:nvSpPr>
          <p:cNvPr id="9" name="矩形: 圓角 18">
            <a:extLst>
              <a:ext uri="{FF2B5EF4-FFF2-40B4-BE49-F238E27FC236}">
                <a16:creationId xmlns:a16="http://schemas.microsoft.com/office/drawing/2014/main" xmlns="" id="{87233738-8FC3-490B-9769-D832DC11AF1A}"/>
              </a:ext>
            </a:extLst>
          </p:cNvPr>
          <p:cNvSpPr/>
          <p:nvPr/>
        </p:nvSpPr>
        <p:spPr>
          <a:xfrm>
            <a:off x="688580" y="3702176"/>
            <a:ext cx="293913" cy="288000"/>
          </a:xfrm>
          <a:prstGeom prst="roundRect">
            <a:avLst>
              <a:gd name="adj" fmla="val 50000"/>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332013"/>
            <a:ext cx="848913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with a new partner. Take turns to state an intention and start a ‘chain’.</a:t>
            </a:r>
            <a:endParaRPr lang="zh-TW" altLang="en-US" sz="2000" dirty="0">
              <a:latin typeface="Calibri" panose="020F0502020204030204" pitchFamily="34" charset="0"/>
            </a:endParaRPr>
          </a:p>
        </p:txBody>
      </p:sp>
      <p:sp>
        <p:nvSpPr>
          <p:cNvPr id="14" name="文字方塊 13">
            <a:extLst>
              <a:ext uri="{FF2B5EF4-FFF2-40B4-BE49-F238E27FC236}">
                <a16:creationId xmlns:a16="http://schemas.microsoft.com/office/drawing/2014/main" xmlns=""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xmlns="" id="{070E2385-CD94-4E9A-AAB5-718332682716}"/>
              </a:ext>
            </a:extLst>
          </p:cNvPr>
          <p:cNvPicPr>
            <a:picLocks noChangeAspect="1"/>
          </p:cNvPicPr>
          <p:nvPr/>
        </p:nvPicPr>
        <p:blipFill>
          <a:blip r:embed="rId2" cstate="print"/>
          <a:stretch>
            <a:fillRect/>
          </a:stretch>
        </p:blipFill>
        <p:spPr>
          <a:xfrm>
            <a:off x="7706529" y="714560"/>
            <a:ext cx="770001" cy="252000"/>
          </a:xfrm>
          <a:prstGeom prst="rect">
            <a:avLst/>
          </a:prstGeom>
        </p:spPr>
      </p:pic>
      <p:sp>
        <p:nvSpPr>
          <p:cNvPr id="7" name="矩形 6">
            <a:extLst>
              <a:ext uri="{FF2B5EF4-FFF2-40B4-BE49-F238E27FC236}">
                <a16:creationId xmlns:a16="http://schemas.microsoft.com/office/drawing/2014/main" xmlns="" id="{A7A0FB58-998A-475C-9C20-648A5C46A7B6}"/>
              </a:ext>
            </a:extLst>
          </p:cNvPr>
          <p:cNvSpPr/>
          <p:nvPr/>
        </p:nvSpPr>
        <p:spPr>
          <a:xfrm>
            <a:off x="710190" y="1999434"/>
            <a:ext cx="7782056" cy="1131079"/>
          </a:xfrm>
          <a:prstGeom prst="rect">
            <a:avLst/>
          </a:prstGeom>
        </p:spPr>
        <p:txBody>
          <a:bodyPr wrap="square">
            <a:spAutoFit/>
          </a:bodyPr>
          <a:lstStyle/>
          <a:p>
            <a:pPr marL="360363" indent="-360363">
              <a:lnSpc>
                <a:spcPts val="2700"/>
              </a:lnSpc>
            </a:pPr>
            <a:r>
              <a:rPr lang="en-US" altLang="zh-TW" sz="2000" i="1" dirty="0">
                <a:solidFill>
                  <a:srgbClr val="0080FF"/>
                </a:solidFill>
                <a:latin typeface="Calibri" panose="020F0502020204030204" pitchFamily="34" charset="0"/>
              </a:rPr>
              <a:t>A: 	I think I’ll buy a bike.</a:t>
            </a:r>
          </a:p>
          <a:p>
            <a:pPr marL="360363" indent="-360363">
              <a:lnSpc>
                <a:spcPts val="2700"/>
              </a:lnSpc>
            </a:pPr>
            <a:r>
              <a:rPr lang="en-US" altLang="zh-TW" sz="2000" i="1" dirty="0">
                <a:solidFill>
                  <a:srgbClr val="0080FF"/>
                </a:solidFill>
                <a:latin typeface="Calibri" panose="020F0502020204030204" pitchFamily="34" charset="0"/>
              </a:rPr>
              <a:t>B: 	If you buy a bike, you’ll get more exercise.</a:t>
            </a:r>
          </a:p>
          <a:p>
            <a:pPr marL="360363" indent="-360363">
              <a:lnSpc>
                <a:spcPts val="2700"/>
              </a:lnSpc>
            </a:pPr>
            <a:r>
              <a:rPr lang="en-US" altLang="zh-TW" sz="2000" i="1" dirty="0">
                <a:solidFill>
                  <a:srgbClr val="0080FF"/>
                </a:solidFill>
                <a:latin typeface="Calibri" panose="020F0502020204030204" pitchFamily="34" charset="0"/>
              </a:rPr>
              <a:t>A: 	Yes. And if I get more exercise, …</a:t>
            </a:r>
          </a:p>
        </p:txBody>
      </p:sp>
      <p:pic>
        <p:nvPicPr>
          <p:cNvPr id="3074" name="Picture 2"/>
          <p:cNvPicPr>
            <a:picLocks noChangeAspect="1" noChangeArrowheads="1"/>
          </p:cNvPicPr>
          <p:nvPr/>
        </p:nvPicPr>
        <p:blipFill>
          <a:blip r:embed="rId3" cstate="print"/>
          <a:srcRect/>
          <a:stretch>
            <a:fillRect/>
          </a:stretch>
        </p:blipFill>
        <p:spPr bwMode="auto">
          <a:xfrm>
            <a:off x="760287" y="898418"/>
            <a:ext cx="5106257" cy="916781"/>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481191" y="4588838"/>
            <a:ext cx="6070315" cy="1618751"/>
          </a:xfrm>
          <a:prstGeom prst="rect">
            <a:avLst/>
          </a:prstGeom>
          <a:noFill/>
          <a:ln w="9525">
            <a:noFill/>
            <a:miter lim="800000"/>
            <a:headEnd/>
            <a:tailEnd/>
          </a:ln>
        </p:spPr>
      </p:pic>
    </p:spTree>
    <p:extLst>
      <p:ext uri="{BB962C8B-B14F-4D97-AF65-F5344CB8AC3E}">
        <p14:creationId xmlns:p14="http://schemas.microsoft.com/office/powerpoint/2010/main" val="782018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xmlns="" id="{D76BDF2A-2B7E-494E-A3F0-C414A800C67E}"/>
              </a:ext>
            </a:extLst>
          </p:cNvPr>
          <p:cNvSpPr/>
          <p:nvPr/>
        </p:nvSpPr>
        <p:spPr>
          <a:xfrm>
            <a:off x="613593" y="2951004"/>
            <a:ext cx="8214719" cy="289310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reduce = cut down on</a:t>
            </a:r>
          </a:p>
          <a:p>
            <a:pPr>
              <a:spcBef>
                <a:spcPts val="600"/>
              </a:spcBef>
            </a:pPr>
            <a:r>
              <a:rPr lang="en-US" altLang="zh-TW" b="1" dirty="0">
                <a:solidFill>
                  <a:srgbClr val="FF0066"/>
                </a:solidFill>
                <a:latin typeface="Segoe Print" panose="02000600000000000000" pitchFamily="2" charset="0"/>
              </a:rPr>
              <a:t>start = take up</a:t>
            </a:r>
          </a:p>
          <a:p>
            <a:pPr>
              <a:spcBef>
                <a:spcPts val="600"/>
              </a:spcBef>
            </a:pPr>
            <a:r>
              <a:rPr lang="en-US" altLang="zh-TW" b="1" dirty="0">
                <a:solidFill>
                  <a:srgbClr val="FF0066"/>
                </a:solidFill>
                <a:latin typeface="Segoe Print" panose="02000600000000000000" pitchFamily="2" charset="0"/>
              </a:rPr>
              <a:t>stop = give up / cut out</a:t>
            </a:r>
          </a:p>
          <a:p>
            <a:pPr>
              <a:spcBef>
                <a:spcPts val="600"/>
              </a:spcBef>
            </a:pPr>
            <a:r>
              <a:rPr lang="en-US" altLang="zh-TW" b="1" dirty="0">
                <a:solidFill>
                  <a:srgbClr val="FF0066"/>
                </a:solidFill>
                <a:latin typeface="Segoe Print" panose="02000600000000000000" pitchFamily="2" charset="0"/>
              </a:rPr>
              <a:t>Possible sentences:</a:t>
            </a:r>
          </a:p>
          <a:p>
            <a:pPr>
              <a:spcBef>
                <a:spcPts val="600"/>
              </a:spcBef>
            </a:pPr>
            <a:r>
              <a:rPr lang="en-US" altLang="zh-TW" b="1" dirty="0">
                <a:solidFill>
                  <a:srgbClr val="FF0066"/>
                </a:solidFill>
                <a:latin typeface="Segoe Print" panose="02000600000000000000" pitchFamily="2" charset="0"/>
              </a:rPr>
              <a:t>Cutting down on sugar in your diet can help you lose weight and also helps to avoid problems with your teeth. If you want to get fit, you should take up a new form of exercise. Most people agree that giving up smoking is a good idea. When I wanted to lose weight and look after my heart I cut out very fatty foods from my diet.</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52904"/>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dirty="0">
                <a:latin typeface="Calibri" panose="020F0502020204030204" pitchFamily="34" charset="0"/>
              </a:rPr>
              <a:t>Match the verbs about change with phrasal verbs that mean the same. One of the verbs matches two phrasal verbs. Then write four sentences describing a change that leads to a healthy lifestyle.</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xmlns=""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714916" y="2099958"/>
            <a:ext cx="1582807" cy="58206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547291" y="2088235"/>
            <a:ext cx="2435535" cy="593788"/>
          </a:xfrm>
          <a:prstGeom prst="rect">
            <a:avLst/>
          </a:prstGeom>
          <a:noFill/>
          <a:ln w="9525">
            <a:noFill/>
            <a:miter lim="800000"/>
            <a:headEnd/>
            <a:tailEnd/>
          </a:ln>
        </p:spPr>
      </p:pic>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1F38FEEA-8B1A-4FC5-A48A-1E220E13159A}"/>
              </a:ext>
            </a:extLst>
          </p:cNvPr>
          <p:cNvSpPr/>
          <p:nvPr/>
        </p:nvSpPr>
        <p:spPr>
          <a:xfrm>
            <a:off x="327487" y="3353433"/>
            <a:ext cx="4465172" cy="1815882"/>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EXAMPLE ANSWERS</a:t>
            </a:r>
          </a:p>
          <a:p>
            <a:r>
              <a:rPr lang="en-US" altLang="zh-TW" sz="1600" b="1" dirty="0">
                <a:solidFill>
                  <a:srgbClr val="FF0066"/>
                </a:solidFill>
                <a:latin typeface="Segoe Print" panose="02000600000000000000" pitchFamily="2" charset="0"/>
              </a:rPr>
              <a:t>I sometimes book the table when we eat out in a restaurant, but usually my husband does it.</a:t>
            </a:r>
          </a:p>
          <a:p>
            <a:r>
              <a:rPr lang="en-US" altLang="zh-TW" sz="1600" b="1" dirty="0">
                <a:solidFill>
                  <a:srgbClr val="FF0066"/>
                </a:solidFill>
                <a:latin typeface="Segoe Print" panose="02000600000000000000" pitchFamily="2" charset="0"/>
              </a:rPr>
              <a:t>I never have a starter – I don’t want to eat too much so I save myself for the dessert instead!</a:t>
            </a:r>
          </a:p>
        </p:txBody>
      </p:sp>
      <p:sp>
        <p:nvSpPr>
          <p:cNvPr id="9" name="矩形 8">
            <a:extLst>
              <a:ext uri="{FF2B5EF4-FFF2-40B4-BE49-F238E27FC236}">
                <a16:creationId xmlns:a16="http://schemas.microsoft.com/office/drawing/2014/main" xmlns="" id="{7C8247C5-B96C-435F-89C2-E01F03B5B1BD}"/>
              </a:ext>
            </a:extLst>
          </p:cNvPr>
          <p:cNvSpPr/>
          <p:nvPr/>
        </p:nvSpPr>
        <p:spPr>
          <a:xfrm>
            <a:off x="304909" y="332013"/>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Find four things you can eat in Unit 5. Think of two ways to describe each one. Then work in pairs. Try and guess your partner’s things.</a:t>
            </a:r>
            <a:endParaRPr lang="zh-TW" altLang="en-US" sz="2000" dirty="0">
              <a:latin typeface="Calibri" panose="020F0502020204030204" pitchFamily="34" charset="0"/>
            </a:endParaRPr>
          </a:p>
        </p:txBody>
      </p:sp>
      <p:sp>
        <p:nvSpPr>
          <p:cNvPr id="14" name="文字方塊 13">
            <a:extLst>
              <a:ext uri="{FF2B5EF4-FFF2-40B4-BE49-F238E27FC236}">
                <a16:creationId xmlns:a16="http://schemas.microsoft.com/office/drawing/2014/main" xmlns=""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xmlns="" id="{070E2385-CD94-4E9A-AAB5-718332682716}"/>
              </a:ext>
            </a:extLst>
          </p:cNvPr>
          <p:cNvPicPr>
            <a:picLocks noChangeAspect="1"/>
          </p:cNvPicPr>
          <p:nvPr/>
        </p:nvPicPr>
        <p:blipFill>
          <a:blip r:embed="rId2" cstate="print"/>
          <a:stretch>
            <a:fillRect/>
          </a:stretch>
        </p:blipFill>
        <p:spPr>
          <a:xfrm>
            <a:off x="7089948" y="732341"/>
            <a:ext cx="770001" cy="252000"/>
          </a:xfrm>
          <a:prstGeom prst="rect">
            <a:avLst/>
          </a:prstGeom>
        </p:spPr>
      </p:pic>
      <p:sp>
        <p:nvSpPr>
          <p:cNvPr id="7" name="矩形 6">
            <a:extLst>
              <a:ext uri="{FF2B5EF4-FFF2-40B4-BE49-F238E27FC236}">
                <a16:creationId xmlns:a16="http://schemas.microsoft.com/office/drawing/2014/main" xmlns="" id="{BCAF87D1-5C9D-4784-9D28-5A691F3CC441}"/>
              </a:ext>
            </a:extLst>
          </p:cNvPr>
          <p:cNvSpPr/>
          <p:nvPr/>
        </p:nvSpPr>
        <p:spPr>
          <a:xfrm>
            <a:off x="327487" y="121473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Tell your partner if you never, always or sometimes do these things when you eat out. Explain your reasons.</a:t>
            </a:r>
            <a:endParaRPr lang="zh-TW" altLang="en-US" sz="2000" dirty="0">
              <a:latin typeface="Calibri" panose="020F0502020204030204" pitchFamily="34" charset="0"/>
            </a:endParaRPr>
          </a:p>
        </p:txBody>
      </p:sp>
      <p:pic>
        <p:nvPicPr>
          <p:cNvPr id="8" name="圖片 7">
            <a:extLst>
              <a:ext uri="{FF2B5EF4-FFF2-40B4-BE49-F238E27FC236}">
                <a16:creationId xmlns:a16="http://schemas.microsoft.com/office/drawing/2014/main" xmlns="" id="{070E2385-CD94-4E9A-AAB5-718332682716}"/>
              </a:ext>
            </a:extLst>
          </p:cNvPr>
          <p:cNvPicPr>
            <a:picLocks noChangeAspect="1"/>
          </p:cNvPicPr>
          <p:nvPr/>
        </p:nvPicPr>
        <p:blipFill>
          <a:blip r:embed="rId2" cstate="print"/>
          <a:stretch>
            <a:fillRect/>
          </a:stretch>
        </p:blipFill>
        <p:spPr>
          <a:xfrm>
            <a:off x="5750542" y="1615474"/>
            <a:ext cx="770001" cy="252000"/>
          </a:xfrm>
          <a:prstGeom prst="rect">
            <a:avLst/>
          </a:prstGeom>
        </p:spPr>
      </p:pic>
      <p:pic>
        <p:nvPicPr>
          <p:cNvPr id="5122" name="Picture 2"/>
          <p:cNvPicPr>
            <a:picLocks noChangeAspect="1" noChangeArrowheads="1"/>
          </p:cNvPicPr>
          <p:nvPr/>
        </p:nvPicPr>
        <p:blipFill>
          <a:blip r:embed="rId3" cstate="print"/>
          <a:srcRect/>
          <a:stretch>
            <a:fillRect/>
          </a:stretch>
        </p:blipFill>
        <p:spPr bwMode="auto">
          <a:xfrm>
            <a:off x="795110" y="2027328"/>
            <a:ext cx="4327875" cy="1143585"/>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2316890" y="5242526"/>
            <a:ext cx="4465172" cy="1109740"/>
          </a:xfrm>
          <a:prstGeom prst="rect">
            <a:avLst/>
          </a:prstGeom>
          <a:noFill/>
          <a:ln w="9525">
            <a:noFill/>
            <a:miter lim="800000"/>
            <a:headEnd/>
            <a:tailEnd/>
          </a:ln>
        </p:spPr>
      </p:pic>
      <p:sp>
        <p:nvSpPr>
          <p:cNvPr id="12" name="矩形 11">
            <a:extLst>
              <a:ext uri="{FF2B5EF4-FFF2-40B4-BE49-F238E27FC236}">
                <a16:creationId xmlns:a16="http://schemas.microsoft.com/office/drawing/2014/main" xmlns="" id="{A71725DE-AC38-44BC-B6A7-A349CB9441CC}"/>
              </a:ext>
            </a:extLst>
          </p:cNvPr>
          <p:cNvSpPr/>
          <p:nvPr/>
        </p:nvSpPr>
        <p:spPr>
          <a:xfrm>
            <a:off x="4994901" y="3409987"/>
            <a:ext cx="3964042" cy="1815882"/>
          </a:xfrm>
          <a:prstGeom prst="rect">
            <a:avLst/>
          </a:prstGeom>
        </p:spPr>
        <p:txBody>
          <a:bodyPr wrap="square">
            <a:spAutoFit/>
          </a:bodyPr>
          <a:lstStyle/>
          <a:p>
            <a:r>
              <a:rPr lang="en-US" altLang="zh-TW" sz="1600" b="1" dirty="0">
                <a:solidFill>
                  <a:srgbClr val="FF0066"/>
                </a:solidFill>
                <a:latin typeface="Segoe Print" panose="02000600000000000000" pitchFamily="2" charset="0"/>
              </a:rPr>
              <a:t>I usually leave a tip, because I think it’s important to show your appreciation of the service in a restaurant.</a:t>
            </a:r>
          </a:p>
          <a:p>
            <a:r>
              <a:rPr lang="en-US" altLang="zh-TW" sz="1600" b="1" dirty="0">
                <a:solidFill>
                  <a:srgbClr val="FF0066"/>
                </a:solidFill>
                <a:latin typeface="Segoe Print" panose="02000600000000000000" pitchFamily="2" charset="0"/>
              </a:rPr>
              <a:t>I always pay the bill by credit card. It’s easier that way and it means I have a record of how much I paid.</a:t>
            </a:r>
          </a:p>
        </p:txBody>
      </p:sp>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16198" y="95290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t>Complete the description of a seafood dish with these words. There is one extra word.</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xmlns=""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7A0FB58-998A-475C-9C20-648A5C46A7B6}"/>
              </a:ext>
            </a:extLst>
          </p:cNvPr>
          <p:cNvSpPr/>
          <p:nvPr/>
        </p:nvSpPr>
        <p:spPr>
          <a:xfrm>
            <a:off x="710190" y="2449474"/>
            <a:ext cx="7684780" cy="1015663"/>
          </a:xfrm>
          <a:prstGeom prst="rect">
            <a:avLst/>
          </a:prstGeom>
        </p:spPr>
        <p:txBody>
          <a:bodyPr wrap="square">
            <a:spAutoFit/>
          </a:bodyPr>
          <a:lstStyle/>
          <a:p>
            <a:pPr>
              <a:spcBef>
                <a:spcPts val="600"/>
              </a:spcBef>
            </a:pPr>
            <a:r>
              <a:rPr lang="en-US" altLang="zh-TW" sz="2000" dirty="0" err="1">
                <a:latin typeface="Calibri" panose="020F0502020204030204" pitchFamily="34" charset="0"/>
                <a:cs typeface="Calibri" panose="020F0502020204030204" pitchFamily="34" charset="0"/>
              </a:rPr>
              <a:t>Ceviche</a:t>
            </a:r>
            <a:r>
              <a:rPr lang="en-US" altLang="zh-TW" sz="2000" dirty="0">
                <a:latin typeface="Calibri" panose="020F0502020204030204" pitchFamily="34" charset="0"/>
                <a:cs typeface="Calibri" panose="020F0502020204030204" pitchFamily="34" charset="0"/>
              </a:rPr>
              <a:t> is a Latin American dish. It’s a 1 ____________ of seafood dish. It’s 2 ____________ by using the juice of citrus 3 ____________, in this case limes, to ‘cook’ a mix of 4 ____________ fish and seafood.</a:t>
            </a:r>
          </a:p>
        </p:txBody>
      </p:sp>
      <p:sp>
        <p:nvSpPr>
          <p:cNvPr id="14" name="矩形 13">
            <a:extLst>
              <a:ext uri="{FF2B5EF4-FFF2-40B4-BE49-F238E27FC236}">
                <a16:creationId xmlns:a16="http://schemas.microsoft.com/office/drawing/2014/main" xmlns="" id="{CCC64213-B2C3-408F-A269-44230022AC2E}"/>
              </a:ext>
            </a:extLst>
          </p:cNvPr>
          <p:cNvSpPr/>
          <p:nvPr/>
        </p:nvSpPr>
        <p:spPr>
          <a:xfrm>
            <a:off x="5057443" y="2492830"/>
            <a:ext cx="1276311" cy="369332"/>
          </a:xfrm>
          <a:prstGeom prst="rect">
            <a:avLst/>
          </a:prstGeom>
        </p:spPr>
        <p:txBody>
          <a:bodyPr wrap="none">
            <a:spAutoFit/>
          </a:bodyPr>
          <a:lstStyle/>
          <a:p>
            <a:r>
              <a:rPr lang="en-US" altLang="zh-TW" b="1" dirty="0">
                <a:solidFill>
                  <a:srgbClr val="FF0066"/>
                </a:solidFill>
                <a:latin typeface="Segoe Print" panose="02000600000000000000" pitchFamily="2" charset="0"/>
              </a:rPr>
              <a:t>kind/sort</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58DFFB73-433A-4E8F-89E3-731FFA969E2F}"/>
              </a:ext>
            </a:extLst>
          </p:cNvPr>
          <p:cNvSpPr/>
          <p:nvPr/>
        </p:nvSpPr>
        <p:spPr>
          <a:xfrm>
            <a:off x="1681945" y="2793497"/>
            <a:ext cx="822661" cy="369332"/>
          </a:xfrm>
          <a:prstGeom prst="rect">
            <a:avLst/>
          </a:prstGeom>
        </p:spPr>
        <p:txBody>
          <a:bodyPr wrap="none">
            <a:spAutoFit/>
          </a:bodyPr>
          <a:lstStyle/>
          <a:p>
            <a:r>
              <a:rPr lang="en-US" altLang="zh-TW" b="1" dirty="0">
                <a:solidFill>
                  <a:srgbClr val="FF0066"/>
                </a:solidFill>
                <a:latin typeface="Segoe Print" panose="02000600000000000000" pitchFamily="2" charset="0"/>
              </a:rPr>
              <a:t>made</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7282183F-FB67-45DB-A1C3-C8A9037E151B}"/>
              </a:ext>
            </a:extLst>
          </p:cNvPr>
          <p:cNvSpPr/>
          <p:nvPr/>
        </p:nvSpPr>
        <p:spPr>
          <a:xfrm>
            <a:off x="6298839" y="2790912"/>
            <a:ext cx="700833" cy="369332"/>
          </a:xfrm>
          <a:prstGeom prst="rect">
            <a:avLst/>
          </a:prstGeom>
        </p:spPr>
        <p:txBody>
          <a:bodyPr wrap="none">
            <a:spAutoFit/>
          </a:bodyPr>
          <a:lstStyle/>
          <a:p>
            <a:r>
              <a:rPr lang="en-US" altLang="zh-TW" b="1" dirty="0">
                <a:solidFill>
                  <a:srgbClr val="FF0066"/>
                </a:solidFill>
                <a:latin typeface="Segoe Print" panose="02000600000000000000" pitchFamily="2" charset="0"/>
              </a:rPr>
              <a:t>fruit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B156103C-21C6-4A53-8435-6D312791F91E}"/>
              </a:ext>
            </a:extLst>
          </p:cNvPr>
          <p:cNvSpPr/>
          <p:nvPr/>
        </p:nvSpPr>
        <p:spPr>
          <a:xfrm>
            <a:off x="4373968" y="3102198"/>
            <a:ext cx="6399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raw</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2" cstate="print"/>
          <a:srcRect/>
          <a:stretch>
            <a:fillRect/>
          </a:stretch>
        </p:blipFill>
        <p:spPr bwMode="auto">
          <a:xfrm>
            <a:off x="2759630" y="3795876"/>
            <a:ext cx="4301875" cy="2223923"/>
          </a:xfrm>
          <a:prstGeom prst="rect">
            <a:avLst/>
          </a:prstGeom>
          <a:noFill/>
          <a:ln w="9525">
            <a:noFill/>
            <a:miter lim="800000"/>
            <a:headEnd/>
            <a:tailEnd/>
          </a:ln>
        </p:spPr>
      </p:pic>
      <p:pic>
        <p:nvPicPr>
          <p:cNvPr id="3" name="圖片 2">
            <a:extLst>
              <a:ext uri="{FF2B5EF4-FFF2-40B4-BE49-F238E27FC236}">
                <a16:creationId xmlns:a16="http://schemas.microsoft.com/office/drawing/2014/main" xmlns="" id="{963FF710-1C7A-4BF7-9575-85FF7A2FE52B}"/>
              </a:ext>
            </a:extLst>
          </p:cNvPr>
          <p:cNvPicPr>
            <a:picLocks noChangeAspect="1"/>
          </p:cNvPicPr>
          <p:nvPr/>
        </p:nvPicPr>
        <p:blipFill>
          <a:blip r:embed="rId3"/>
          <a:stretch>
            <a:fillRect/>
          </a:stretch>
        </p:blipFill>
        <p:spPr>
          <a:xfrm>
            <a:off x="753734" y="1813841"/>
            <a:ext cx="4619293" cy="441707"/>
          </a:xfrm>
          <a:prstGeom prst="rect">
            <a:avLst/>
          </a:prstGeom>
        </p:spPr>
      </p:pic>
    </p:spTree>
    <p:extLst>
      <p:ext uri="{BB962C8B-B14F-4D97-AF65-F5344CB8AC3E}">
        <p14:creationId xmlns:p14="http://schemas.microsoft.com/office/powerpoint/2010/main" val="780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332013"/>
            <a:ext cx="848913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t>Work in groups. Prepare descriptions of as many dishes from the list as you can. Then compare your descriptions with other groups. Are there any dishes nobody is familiar with? Look at </a:t>
            </a:r>
            <a:r>
              <a:rPr lang="en-US" altLang="zh-TW" sz="2000" dirty="0">
                <a:hlinkClick r:id="rId2" action="ppaction://hlinksldjump"/>
              </a:rPr>
              <a:t>page 155 </a:t>
            </a:r>
            <a:r>
              <a:rPr lang="en-US" altLang="zh-TW" sz="2000" dirty="0"/>
              <a:t>to find out what they are.</a:t>
            </a:r>
            <a:endParaRPr lang="zh-TW" altLang="en-US" sz="2000" dirty="0"/>
          </a:p>
        </p:txBody>
      </p:sp>
      <p:sp>
        <p:nvSpPr>
          <p:cNvPr id="14" name="文字方塊 13">
            <a:extLst>
              <a:ext uri="{FF2B5EF4-FFF2-40B4-BE49-F238E27FC236}">
                <a16:creationId xmlns:a16="http://schemas.microsoft.com/office/drawing/2014/main" xmlns=""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U5 Review-p. 68</a:t>
            </a:r>
            <a:endParaRPr lang="zh-TW" altLang="en-US" sz="1200" b="1" dirty="0">
              <a:solidFill>
                <a:schemeClr val="tx1">
                  <a:lumMod val="50000"/>
                  <a:lumOff val="50000"/>
                </a:schemeClr>
              </a:solidFill>
              <a:latin typeface="Calibri" panose="020F0502020204030204" pitchFamily="34" charset="0"/>
            </a:endParaRPr>
          </a:p>
        </p:txBody>
      </p:sp>
      <p:pic>
        <p:nvPicPr>
          <p:cNvPr id="8" name="圖片 7">
            <a:extLst>
              <a:ext uri="{FF2B5EF4-FFF2-40B4-BE49-F238E27FC236}">
                <a16:creationId xmlns:a16="http://schemas.microsoft.com/office/drawing/2014/main" xmlns="" id="{070E2385-CD94-4E9A-AAB5-718332682716}"/>
              </a:ext>
            </a:extLst>
          </p:cNvPr>
          <p:cNvPicPr>
            <a:picLocks noChangeAspect="1"/>
          </p:cNvPicPr>
          <p:nvPr/>
        </p:nvPicPr>
        <p:blipFill>
          <a:blip r:embed="rId3" cstate="print"/>
          <a:stretch>
            <a:fillRect/>
          </a:stretch>
        </p:blipFill>
        <p:spPr>
          <a:xfrm>
            <a:off x="7777370" y="1008884"/>
            <a:ext cx="770001" cy="252000"/>
          </a:xfrm>
          <a:prstGeom prst="rect">
            <a:avLst/>
          </a:prstGeom>
        </p:spPr>
      </p:pic>
      <p:pic>
        <p:nvPicPr>
          <p:cNvPr id="7170" name="Picture 2"/>
          <p:cNvPicPr>
            <a:picLocks noChangeAspect="1" noChangeArrowheads="1"/>
          </p:cNvPicPr>
          <p:nvPr/>
        </p:nvPicPr>
        <p:blipFill>
          <a:blip r:embed="rId4" cstate="print"/>
          <a:srcRect/>
          <a:stretch>
            <a:fillRect/>
          </a:stretch>
        </p:blipFill>
        <p:spPr bwMode="auto">
          <a:xfrm>
            <a:off x="770562" y="1563812"/>
            <a:ext cx="5183924" cy="922293"/>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1822424" y="5630830"/>
            <a:ext cx="5499152" cy="664254"/>
          </a:xfrm>
          <a:prstGeom prst="rect">
            <a:avLst/>
          </a:prstGeom>
          <a:noFill/>
          <a:ln w="9525">
            <a:noFill/>
            <a:miter lim="800000"/>
            <a:headEnd/>
            <a:tailEnd/>
          </a:ln>
        </p:spPr>
      </p:pic>
    </p:spTree>
    <p:extLst>
      <p:ext uri="{BB962C8B-B14F-4D97-AF65-F5344CB8AC3E}">
        <p14:creationId xmlns:p14="http://schemas.microsoft.com/office/powerpoint/2010/main" val="3990783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155</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xmlns=""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xmlns=""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xmlns=""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fr-FR" altLang="zh-TW" sz="2000" b="1" dirty="0">
                <a:solidFill>
                  <a:srgbClr val="E60000"/>
                </a:solidFill>
                <a:latin typeface="Calibri" panose="020F0502020204030204" pitchFamily="34" charset="0"/>
              </a:rPr>
              <a:t>UNIT 5 Review Exercise 9, page 58</a:t>
            </a:r>
            <a:endParaRPr lang="zh-TW" altLang="en-US" sz="20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xmlns="" id="{F68EC210-7726-481D-95AB-3D68B32AB9A1}"/>
              </a:ext>
            </a:extLst>
          </p:cNvPr>
          <p:cNvSpPr/>
          <p:nvPr/>
        </p:nvSpPr>
        <p:spPr>
          <a:xfrm>
            <a:off x="354121" y="1148793"/>
            <a:ext cx="8676000" cy="5024452"/>
          </a:xfrm>
          <a:prstGeom prst="rect">
            <a:avLst/>
          </a:prstGeom>
        </p:spPr>
        <p:txBody>
          <a:bodyPr wrap="square">
            <a:spAutoFit/>
          </a:bodyPr>
          <a:lstStyle/>
          <a:p>
            <a:pPr>
              <a:spcBef>
                <a:spcPts val="300"/>
              </a:spcBef>
            </a:pPr>
            <a:r>
              <a:rPr lang="en-US" altLang="zh-TW" b="1" dirty="0">
                <a:latin typeface="Calibri" panose="020F0502020204030204" pitchFamily="34" charset="0"/>
              </a:rPr>
              <a:t>Baklava</a:t>
            </a:r>
          </a:p>
          <a:p>
            <a:pPr>
              <a:spcBef>
                <a:spcPts val="300"/>
              </a:spcBef>
            </a:pPr>
            <a:r>
              <a:rPr lang="en-US" altLang="zh-TW" dirty="0">
                <a:latin typeface="Calibri" panose="020F0502020204030204" pitchFamily="34" charset="0"/>
              </a:rPr>
              <a:t>A rich, sweet pastry with chopped nuts and syrup or honey. From Turkey, the Caucasus and central Asia.</a:t>
            </a:r>
          </a:p>
          <a:p>
            <a:pPr>
              <a:spcBef>
                <a:spcPts val="300"/>
              </a:spcBef>
            </a:pPr>
            <a:r>
              <a:rPr lang="en-US" altLang="zh-TW" b="1" dirty="0">
                <a:latin typeface="Calibri" panose="020F0502020204030204" pitchFamily="34" charset="0"/>
              </a:rPr>
              <a:t>Borscht</a:t>
            </a:r>
          </a:p>
          <a:p>
            <a:pPr>
              <a:spcBef>
                <a:spcPts val="300"/>
              </a:spcBef>
            </a:pPr>
            <a:r>
              <a:rPr lang="en-US" altLang="zh-TW" dirty="0">
                <a:latin typeface="Calibri" panose="020F0502020204030204" pitchFamily="34" charset="0"/>
              </a:rPr>
              <a:t>A soup popular in many Eastern and Central European countries. Main ingredient: beetroot.</a:t>
            </a:r>
          </a:p>
          <a:p>
            <a:pPr>
              <a:spcBef>
                <a:spcPts val="300"/>
              </a:spcBef>
            </a:pPr>
            <a:r>
              <a:rPr lang="en-US" altLang="zh-TW" b="1" dirty="0">
                <a:latin typeface="Calibri" panose="020F0502020204030204" pitchFamily="34" charset="0"/>
              </a:rPr>
              <a:t>Coq au </a:t>
            </a:r>
            <a:r>
              <a:rPr lang="en-US" altLang="zh-TW" b="1" dirty="0" err="1">
                <a:latin typeface="Calibri" panose="020F0502020204030204" pitchFamily="34" charset="0"/>
              </a:rPr>
              <a:t>vin</a:t>
            </a:r>
            <a:endParaRPr lang="en-US" altLang="zh-TW" b="1" dirty="0">
              <a:latin typeface="Calibri" panose="020F0502020204030204" pitchFamily="34" charset="0"/>
            </a:endParaRPr>
          </a:p>
          <a:p>
            <a:pPr>
              <a:spcBef>
                <a:spcPts val="300"/>
              </a:spcBef>
            </a:pPr>
            <a:r>
              <a:rPr lang="en-US" altLang="zh-TW" dirty="0">
                <a:latin typeface="Calibri" panose="020F0502020204030204" pitchFamily="34" charset="0"/>
              </a:rPr>
              <a:t>A French chicken stew cooked with wine, mushrooms, herbs and garlic.</a:t>
            </a:r>
          </a:p>
          <a:p>
            <a:pPr>
              <a:spcBef>
                <a:spcPts val="300"/>
              </a:spcBef>
            </a:pPr>
            <a:r>
              <a:rPr lang="en-US" altLang="zh-TW" b="1" dirty="0">
                <a:latin typeface="Calibri" panose="020F0502020204030204" pitchFamily="34" charset="0"/>
              </a:rPr>
              <a:t>Couscous</a:t>
            </a:r>
          </a:p>
          <a:p>
            <a:pPr>
              <a:spcBef>
                <a:spcPts val="300"/>
              </a:spcBef>
            </a:pPr>
            <a:r>
              <a:rPr lang="en-US" altLang="zh-TW" dirty="0">
                <a:latin typeface="Calibri" panose="020F0502020204030204" pitchFamily="34" charset="0"/>
              </a:rPr>
              <a:t>From North Africa. A dish of semolina served with a meat or vegetable stew.</a:t>
            </a:r>
          </a:p>
          <a:p>
            <a:pPr>
              <a:spcBef>
                <a:spcPts val="300"/>
              </a:spcBef>
            </a:pPr>
            <a:r>
              <a:rPr lang="en-US" altLang="zh-TW" b="1" dirty="0">
                <a:latin typeface="Calibri" panose="020F0502020204030204" pitchFamily="34" charset="0"/>
              </a:rPr>
              <a:t>Fondue</a:t>
            </a:r>
          </a:p>
          <a:p>
            <a:pPr>
              <a:spcBef>
                <a:spcPts val="300"/>
              </a:spcBef>
            </a:pPr>
            <a:r>
              <a:rPr lang="en-US" altLang="zh-TW" dirty="0">
                <a:latin typeface="Calibri" panose="020F0502020204030204" pitchFamily="34" charset="0"/>
              </a:rPr>
              <a:t>Popular in Switzerland and France originally. Pieces of bread are dipped into a dish of melted cheese.</a:t>
            </a:r>
          </a:p>
          <a:p>
            <a:pPr>
              <a:spcBef>
                <a:spcPts val="300"/>
              </a:spcBef>
            </a:pPr>
            <a:r>
              <a:rPr lang="en-US" altLang="zh-TW" b="1" dirty="0">
                <a:latin typeface="Calibri" panose="020F0502020204030204" pitchFamily="34" charset="0"/>
              </a:rPr>
              <a:t>Goulash</a:t>
            </a:r>
          </a:p>
          <a:p>
            <a:pPr>
              <a:spcBef>
                <a:spcPts val="300"/>
              </a:spcBef>
            </a:pPr>
            <a:r>
              <a:rPr lang="en-US" altLang="zh-TW" dirty="0">
                <a:latin typeface="Calibri" panose="020F0502020204030204" pitchFamily="34" charset="0"/>
              </a:rPr>
              <a:t>A Hungarian meat soup or stew, </a:t>
            </a:r>
            <a:r>
              <a:rPr lang="en-US" altLang="zh-TW" dirty="0" err="1">
                <a:latin typeface="Calibri" panose="020F0502020204030204" pitchFamily="34" charset="0"/>
              </a:rPr>
              <a:t>flavoured</a:t>
            </a:r>
            <a:r>
              <a:rPr lang="en-US" altLang="zh-TW" dirty="0">
                <a:latin typeface="Calibri" panose="020F0502020204030204" pitchFamily="34" charset="0"/>
              </a:rPr>
              <a:t> with paprika.</a:t>
            </a:r>
          </a:p>
          <a:p>
            <a:pPr>
              <a:spcBef>
                <a:spcPts val="300"/>
              </a:spcBef>
            </a:pPr>
            <a:r>
              <a:rPr lang="en-US" altLang="zh-TW" b="1" dirty="0" err="1">
                <a:latin typeface="Calibri" panose="020F0502020204030204" pitchFamily="34" charset="0"/>
              </a:rPr>
              <a:t>Gravlax</a:t>
            </a:r>
            <a:endParaRPr lang="en-US" altLang="zh-TW" b="1" dirty="0">
              <a:latin typeface="Calibri" panose="020F0502020204030204" pitchFamily="34" charset="0"/>
            </a:endParaRPr>
          </a:p>
          <a:p>
            <a:pPr>
              <a:spcBef>
                <a:spcPts val="300"/>
              </a:spcBef>
            </a:pPr>
            <a:r>
              <a:rPr lang="en-US" altLang="zh-TW" dirty="0">
                <a:latin typeface="Calibri" panose="020F0502020204030204" pitchFamily="34" charset="0"/>
              </a:rPr>
              <a:t>Raw salmon cured in salt, sugar and the herb dill. From Scandinavia.</a:t>
            </a:r>
            <a:endParaRPr lang="zh-TW" altLang="en-US" dirty="0">
              <a:latin typeface="Calibri" panose="020F0502020204030204" pitchFamily="34" charset="0"/>
            </a:endParaRPr>
          </a:p>
        </p:txBody>
      </p:sp>
    </p:spTree>
    <p:extLst>
      <p:ext uri="{BB962C8B-B14F-4D97-AF65-F5344CB8AC3E}">
        <p14:creationId xmlns:p14="http://schemas.microsoft.com/office/powerpoint/2010/main" val="47174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155</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xmlns=""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xmlns=""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xmlns=""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fr-FR" altLang="zh-TW" sz="2000" b="1" dirty="0">
                <a:solidFill>
                  <a:srgbClr val="E60000"/>
                </a:solidFill>
                <a:latin typeface="Calibri" panose="020F0502020204030204" pitchFamily="34" charset="0"/>
              </a:rPr>
              <a:t>UNIT 5 Review Exercise 9, page 58</a:t>
            </a:r>
            <a:endParaRPr lang="zh-TW" altLang="en-US" sz="20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xmlns="" id="{F68EC210-7726-481D-95AB-3D68B32AB9A1}"/>
              </a:ext>
            </a:extLst>
          </p:cNvPr>
          <p:cNvSpPr/>
          <p:nvPr/>
        </p:nvSpPr>
        <p:spPr>
          <a:xfrm>
            <a:off x="354120" y="1148793"/>
            <a:ext cx="8542759" cy="4355038"/>
          </a:xfrm>
          <a:prstGeom prst="rect">
            <a:avLst/>
          </a:prstGeom>
        </p:spPr>
        <p:txBody>
          <a:bodyPr wrap="square">
            <a:spAutoFit/>
          </a:bodyPr>
          <a:lstStyle/>
          <a:p>
            <a:pPr>
              <a:spcBef>
                <a:spcPts val="300"/>
              </a:spcBef>
            </a:pPr>
            <a:r>
              <a:rPr lang="en-US" altLang="zh-TW" b="1" dirty="0">
                <a:latin typeface="Calibri" panose="020F0502020204030204" pitchFamily="34" charset="0"/>
              </a:rPr>
              <a:t>Kebab</a:t>
            </a:r>
          </a:p>
          <a:p>
            <a:pPr>
              <a:spcBef>
                <a:spcPts val="300"/>
              </a:spcBef>
            </a:pPr>
            <a:r>
              <a:rPr lang="en-US" altLang="zh-TW" dirty="0">
                <a:latin typeface="Calibri" panose="020F0502020204030204" pitchFamily="34" charset="0"/>
              </a:rPr>
              <a:t>Cubes of meat (or fish) on a skewer, cooked over an open fire. Originally from Central and Western Asia.</a:t>
            </a:r>
          </a:p>
          <a:p>
            <a:pPr>
              <a:spcBef>
                <a:spcPts val="300"/>
              </a:spcBef>
            </a:pPr>
            <a:r>
              <a:rPr lang="en-US" altLang="zh-TW" b="1" dirty="0" err="1">
                <a:latin typeface="Calibri" panose="020F0502020204030204" pitchFamily="34" charset="0"/>
              </a:rPr>
              <a:t>Lasagne</a:t>
            </a:r>
            <a:endParaRPr lang="en-US" altLang="zh-TW" b="1" dirty="0">
              <a:latin typeface="Calibri" panose="020F0502020204030204" pitchFamily="34" charset="0"/>
            </a:endParaRPr>
          </a:p>
          <a:p>
            <a:pPr>
              <a:spcBef>
                <a:spcPts val="300"/>
              </a:spcBef>
            </a:pPr>
            <a:r>
              <a:rPr lang="en-US" altLang="zh-TW" dirty="0">
                <a:latin typeface="Calibri" panose="020F0502020204030204" pitchFamily="34" charset="0"/>
              </a:rPr>
              <a:t>An Italian dish of pasta sheets layered with cheese, meat and tomato sauce and baked in the oven.</a:t>
            </a:r>
          </a:p>
          <a:p>
            <a:pPr>
              <a:spcBef>
                <a:spcPts val="300"/>
              </a:spcBef>
            </a:pPr>
            <a:r>
              <a:rPr lang="en-US" altLang="zh-TW" b="1" dirty="0">
                <a:latin typeface="Calibri" panose="020F0502020204030204" pitchFamily="34" charset="0"/>
              </a:rPr>
              <a:t>Paella</a:t>
            </a:r>
          </a:p>
          <a:p>
            <a:pPr>
              <a:spcBef>
                <a:spcPts val="300"/>
              </a:spcBef>
            </a:pPr>
            <a:r>
              <a:rPr lang="en-US" altLang="zh-TW" dirty="0">
                <a:latin typeface="Calibri" panose="020F0502020204030204" pitchFamily="34" charset="0"/>
              </a:rPr>
              <a:t>A rice dish originally from Valencia, Spain. Rice is cooked in a shallow dish with meat or seafood. Saffron </a:t>
            </a:r>
            <a:r>
              <a:rPr lang="en-US" altLang="zh-TW" dirty="0" err="1">
                <a:latin typeface="Calibri" panose="020F0502020204030204" pitchFamily="34" charset="0"/>
              </a:rPr>
              <a:t>flavours</a:t>
            </a:r>
            <a:r>
              <a:rPr lang="en-US" altLang="zh-TW" dirty="0">
                <a:latin typeface="Calibri" panose="020F0502020204030204" pitchFamily="34" charset="0"/>
              </a:rPr>
              <a:t> and </a:t>
            </a:r>
            <a:r>
              <a:rPr lang="en-US" altLang="zh-TW" dirty="0" err="1">
                <a:latin typeface="Calibri" panose="020F0502020204030204" pitchFamily="34" charset="0"/>
              </a:rPr>
              <a:t>colours</a:t>
            </a:r>
            <a:r>
              <a:rPr lang="en-US" altLang="zh-TW" dirty="0">
                <a:latin typeface="Calibri" panose="020F0502020204030204" pitchFamily="34" charset="0"/>
              </a:rPr>
              <a:t> the rice.</a:t>
            </a:r>
          </a:p>
          <a:p>
            <a:pPr>
              <a:spcBef>
                <a:spcPts val="300"/>
              </a:spcBef>
            </a:pPr>
            <a:r>
              <a:rPr lang="en-US" altLang="zh-TW" b="1" dirty="0">
                <a:latin typeface="Calibri" panose="020F0502020204030204" pitchFamily="34" charset="0"/>
              </a:rPr>
              <a:t>Sauerkraut</a:t>
            </a:r>
          </a:p>
          <a:p>
            <a:pPr>
              <a:spcBef>
                <a:spcPts val="300"/>
              </a:spcBef>
            </a:pPr>
            <a:r>
              <a:rPr lang="en-US" altLang="zh-TW" dirty="0">
                <a:latin typeface="Calibri" panose="020F0502020204030204" pitchFamily="34" charset="0"/>
              </a:rPr>
              <a:t>From northern Europe. Shredded cabbage is fermented until it has a sour </a:t>
            </a:r>
            <a:r>
              <a:rPr lang="en-US" altLang="zh-TW" dirty="0" err="1">
                <a:latin typeface="Calibri" panose="020F0502020204030204" pitchFamily="34" charset="0"/>
              </a:rPr>
              <a:t>flavour</a:t>
            </a:r>
            <a:r>
              <a:rPr lang="en-US" altLang="zh-TW" dirty="0">
                <a:latin typeface="Calibri" panose="020F0502020204030204" pitchFamily="34" charset="0"/>
              </a:rPr>
              <a:t>.</a:t>
            </a:r>
          </a:p>
          <a:p>
            <a:pPr>
              <a:spcBef>
                <a:spcPts val="300"/>
              </a:spcBef>
            </a:pPr>
            <a:r>
              <a:rPr lang="en-US" altLang="zh-TW" b="1" dirty="0">
                <a:latin typeface="Calibri" panose="020F0502020204030204" pitchFamily="34" charset="0"/>
              </a:rPr>
              <a:t>Tortilla</a:t>
            </a:r>
          </a:p>
          <a:p>
            <a:pPr marL="360363" indent="-360363">
              <a:spcBef>
                <a:spcPts val="300"/>
              </a:spcBef>
            </a:pPr>
            <a:r>
              <a:rPr lang="en-US" altLang="zh-TW" dirty="0">
                <a:latin typeface="Calibri" panose="020F0502020204030204" pitchFamily="34" charset="0"/>
              </a:rPr>
              <a:t>1 	A type of flatbread made from corn or wheat in Central America.</a:t>
            </a:r>
          </a:p>
          <a:p>
            <a:pPr marL="360363" indent="-360363">
              <a:spcBef>
                <a:spcPts val="300"/>
              </a:spcBef>
            </a:pPr>
            <a:r>
              <a:rPr lang="en-US" altLang="zh-TW" dirty="0">
                <a:latin typeface="Calibri" panose="020F0502020204030204" pitchFamily="34" charset="0"/>
              </a:rPr>
              <a:t>2 	A potato </a:t>
            </a:r>
            <a:r>
              <a:rPr lang="en-US" altLang="zh-TW" dirty="0" err="1">
                <a:latin typeface="Calibri" panose="020F0502020204030204" pitchFamily="34" charset="0"/>
              </a:rPr>
              <a:t>omelette</a:t>
            </a:r>
            <a:r>
              <a:rPr lang="en-US" altLang="zh-TW" dirty="0">
                <a:latin typeface="Calibri" panose="020F0502020204030204" pitchFamily="34" charset="0"/>
              </a:rPr>
              <a:t> from Spain.</a:t>
            </a:r>
            <a:endParaRPr lang="zh-TW" altLang="en-US" dirty="0">
              <a:latin typeface="Calibri" panose="020F0502020204030204" pitchFamily="34" charset="0"/>
            </a:endParaRPr>
          </a:p>
        </p:txBody>
      </p:sp>
    </p:spTree>
    <p:extLst>
      <p:ext uri="{BB962C8B-B14F-4D97-AF65-F5344CB8AC3E}">
        <p14:creationId xmlns:p14="http://schemas.microsoft.com/office/powerpoint/2010/main" val="471749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xmlns="" id="{A5E56244-0673-4317-A45D-FF8041ECA4A1}"/>
              </a:ext>
            </a:extLst>
          </p:cNvPr>
          <p:cNvSpPr/>
          <p:nvPr/>
        </p:nvSpPr>
        <p:spPr>
          <a:xfrm>
            <a:off x="304909" y="200980"/>
            <a:ext cx="8489133" cy="6001643"/>
          </a:xfrm>
          <a:prstGeom prst="rect">
            <a:avLst/>
          </a:prstGeom>
          <a:solidFill>
            <a:srgbClr val="F8F9FA"/>
          </a:solidFill>
        </p:spPr>
        <p:txBody>
          <a:bodyPr wrap="square">
            <a:spAutoFit/>
          </a:bodyPr>
          <a:lstStyle/>
          <a:p>
            <a:pPr>
              <a:spcBef>
                <a:spcPts val="600"/>
              </a:spcBef>
            </a:pPr>
            <a:r>
              <a:rPr lang="en-US" altLang="zh-TW" dirty="0">
                <a:latin typeface="Calibri" panose="020F0502020204030204" pitchFamily="34" charset="0"/>
                <a:cs typeface="Calibri" panose="020F0502020204030204" pitchFamily="34" charset="0"/>
              </a:rPr>
              <a:t>Dear Sir</a:t>
            </a:r>
          </a:p>
          <a:p>
            <a:pPr>
              <a:spcBef>
                <a:spcPts val="1200"/>
              </a:spcBef>
            </a:pPr>
            <a:r>
              <a:rPr lang="en-US" altLang="zh-TW" dirty="0">
                <a:latin typeface="Calibri" panose="020F0502020204030204" pitchFamily="34" charset="0"/>
                <a:cs typeface="Calibri" panose="020F0502020204030204" pitchFamily="34" charset="0"/>
              </a:rPr>
              <a:t>We are writing to express our shock at the news</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that your supermarket is throwing out huge</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amounts of fresh food every day. Not only that,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but you put bleach on the food and as a result it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becomes inedible.</a:t>
            </a:r>
          </a:p>
          <a:p>
            <a:pPr>
              <a:spcBef>
                <a:spcPts val="1200"/>
              </a:spcBef>
            </a:pPr>
            <a:r>
              <a:rPr lang="en-US" altLang="zh-TW" dirty="0">
                <a:latin typeface="Calibri" panose="020F0502020204030204" pitchFamily="34" charset="0"/>
                <a:cs typeface="Calibri" panose="020F0502020204030204" pitchFamily="34" charset="0"/>
              </a:rPr>
              <a:t>In our view, this will have serious consequences</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for people in need. As you may know, many people</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can’t afford to buy enough food every week. If you</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stop putting bleach on the food that you throw out,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this will mean people can make use of it.</a:t>
            </a:r>
          </a:p>
          <a:p>
            <a:pPr>
              <a:spcBef>
                <a:spcPts val="1200"/>
              </a:spcBef>
            </a:pPr>
            <a:r>
              <a:rPr lang="en-US" altLang="zh-TW" dirty="0">
                <a:latin typeface="Calibri" panose="020F0502020204030204" pitchFamily="34" charset="0"/>
                <a:cs typeface="Calibri" panose="020F0502020204030204" pitchFamily="34" charset="0"/>
              </a:rPr>
              <a:t>There are several local organizations that could use</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this unsold food. Will your supermarket consider</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working with them to pass on unwanted food to</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people who need it? Most food is still of good</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quality for some time after its sell-by date and</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therefore it should not be thrown out.</a:t>
            </a:r>
          </a:p>
          <a:p>
            <a:pPr>
              <a:spcBef>
                <a:spcPts val="1200"/>
              </a:spcBef>
            </a:pPr>
            <a:r>
              <a:rPr lang="en-US" altLang="zh-TW" dirty="0">
                <a:latin typeface="Calibri" panose="020F0502020204030204" pitchFamily="34" charset="0"/>
                <a:cs typeface="Calibri" panose="020F0502020204030204" pitchFamily="34" charset="0"/>
              </a:rPr>
              <a:t>In addition, a lot of the unsold food that you throw</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out has reached its sell-by date. If your supermarket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reduces the price of this food (as some of your</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competitors do), more people will be able to buy it.</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This will lead to less waste and more profit for you.</a:t>
            </a:r>
          </a:p>
          <a:p>
            <a:pPr>
              <a:spcBef>
                <a:spcPts val="1200"/>
              </a:spcBef>
            </a:pPr>
            <a:r>
              <a:rPr lang="en-US" altLang="zh-TW" dirty="0">
                <a:latin typeface="Calibri" panose="020F0502020204030204" pitchFamily="34" charset="0"/>
                <a:cs typeface="Calibri" panose="020F0502020204030204" pitchFamily="34" charset="0"/>
              </a:rPr>
              <a:t>We look forward to your reply.</a:t>
            </a:r>
          </a:p>
          <a:p>
            <a:pPr>
              <a:spcBef>
                <a:spcPts val="1200"/>
              </a:spcBef>
            </a:pPr>
            <a:r>
              <a:rPr lang="en-US" altLang="zh-TW" dirty="0">
                <a:latin typeface="Calibri" panose="020F0502020204030204" pitchFamily="34" charset="0"/>
                <a:cs typeface="Calibri" panose="020F0502020204030204" pitchFamily="34" charset="0"/>
              </a:rPr>
              <a:t>Yours faithfully</a:t>
            </a:r>
          </a:p>
          <a:p>
            <a:r>
              <a:rPr lang="en-US" altLang="zh-TW" dirty="0">
                <a:latin typeface="Calibri" panose="020F0502020204030204" pitchFamily="34" charset="0"/>
                <a:cs typeface="Calibri" panose="020F0502020204030204" pitchFamily="34" charset="0"/>
              </a:rPr>
              <a:t>Year 11</a:t>
            </a:r>
          </a:p>
          <a:p>
            <a:r>
              <a:rPr lang="en-US" altLang="zh-TW" dirty="0">
                <a:latin typeface="Calibri" panose="020F0502020204030204" pitchFamily="34" charset="0"/>
                <a:cs typeface="Calibri" panose="020F0502020204030204" pitchFamily="34" charset="0"/>
              </a:rPr>
              <a:t>Broadchurch High School</a:t>
            </a:r>
            <a:endParaRPr lang="zh-TW" altLang="en-US" dirty="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xmlns="" id="{BC85BE82-9EF9-49DF-8EDF-6A65527C8101}"/>
              </a:ext>
            </a:extLst>
          </p:cNvPr>
          <p:cNvPicPr>
            <a:picLocks noChangeAspect="1" noChangeArrowheads="1"/>
          </p:cNvPicPr>
          <p:nvPr/>
        </p:nvPicPr>
        <p:blipFill>
          <a:blip r:embed="rId2" cstate="print"/>
          <a:srcRect/>
          <a:stretch>
            <a:fillRect/>
          </a:stretch>
        </p:blipFill>
        <p:spPr bwMode="auto">
          <a:xfrm>
            <a:off x="4572000" y="5527055"/>
            <a:ext cx="4191876" cy="544759"/>
          </a:xfrm>
          <a:prstGeom prst="rect">
            <a:avLst/>
          </a:prstGeom>
          <a:noFill/>
          <a:ln w="9525">
            <a:noFill/>
            <a:miter lim="800000"/>
            <a:headEnd/>
            <a:tailEnd/>
          </a:ln>
        </p:spPr>
      </p:pic>
    </p:spTree>
    <p:extLst>
      <p:ext uri="{BB962C8B-B14F-4D97-AF65-F5344CB8AC3E}">
        <p14:creationId xmlns:p14="http://schemas.microsoft.com/office/powerpoint/2010/main" val="357866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45C6D248-CDD3-4A2B-A0D4-52B9777918DC}"/>
              </a:ext>
            </a:extLst>
          </p:cNvPr>
          <p:cNvSpPr/>
          <p:nvPr/>
        </p:nvSpPr>
        <p:spPr>
          <a:xfrm>
            <a:off x="304794" y="298175"/>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letter again. Answer the questions about</a:t>
            </a:r>
            <a:r>
              <a:rPr lang="zh-TW" altLang="en-US" sz="2000" dirty="0">
                <a:latin typeface="Calibri" panose="020F0502020204030204" pitchFamily="34" charset="0"/>
              </a:rPr>
              <a:t> </a:t>
            </a:r>
            <a:r>
              <a:rPr lang="en-US" altLang="zh-TW" sz="2000" dirty="0">
                <a:latin typeface="Calibri" panose="020F0502020204030204" pitchFamily="34" charset="0"/>
              </a:rPr>
              <a:t>each paragraph.</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xmlns="" id="{9A43650F-9349-4F2F-AC8B-04FB1E42A9C4}"/>
              </a:ext>
            </a:extLst>
          </p:cNvPr>
          <p:cNvSpPr/>
          <p:nvPr/>
        </p:nvSpPr>
        <p:spPr>
          <a:xfrm>
            <a:off x="2577829" y="818993"/>
            <a:ext cx="5856051"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What two actions are the students</a:t>
            </a:r>
            <a:r>
              <a:rPr lang="zh-TW" altLang="en-US" sz="2000" dirty="0">
                <a:latin typeface="Calibri" panose="020F0502020204030204" pitchFamily="34" charset="0"/>
              </a:rPr>
              <a:t> </a:t>
            </a:r>
            <a:r>
              <a:rPr lang="en-US" altLang="zh-TW" sz="2000" dirty="0">
                <a:latin typeface="Calibri" panose="020F0502020204030204" pitchFamily="34" charset="0"/>
              </a:rPr>
              <a:t>writing about?</a:t>
            </a:r>
          </a:p>
          <a:p>
            <a:pPr marL="363538" indent="-363538">
              <a:spcBef>
                <a:spcPts val="600"/>
              </a:spcBef>
            </a:pPr>
            <a:r>
              <a:rPr lang="en-US" altLang="zh-TW" sz="2000" dirty="0">
                <a:latin typeface="Calibri" panose="020F0502020204030204" pitchFamily="34" charset="0"/>
              </a:rPr>
              <a:t>Who is affected by the</a:t>
            </a:r>
            <a:r>
              <a:rPr lang="zh-TW" altLang="en-US" sz="2000" dirty="0">
                <a:latin typeface="Calibri" panose="020F0502020204030204" pitchFamily="34" charset="0"/>
              </a:rPr>
              <a:t> </a:t>
            </a:r>
            <a:r>
              <a:rPr lang="en-US" altLang="zh-TW" sz="2000" dirty="0">
                <a:latin typeface="Calibri" panose="020F0502020204030204" pitchFamily="34" charset="0"/>
              </a:rPr>
              <a:t>supermarket’s actions?</a:t>
            </a:r>
          </a:p>
          <a:p>
            <a:pPr marL="363538" indent="-363538">
              <a:spcBef>
                <a:spcPts val="600"/>
              </a:spcBef>
            </a:pPr>
            <a:r>
              <a:rPr lang="en-US" altLang="zh-TW" sz="2000" dirty="0">
                <a:latin typeface="Calibri" panose="020F0502020204030204" pitchFamily="34" charset="0"/>
              </a:rPr>
              <a:t>What question do the writers have?</a:t>
            </a:r>
          </a:p>
          <a:p>
            <a:pPr marL="363538" indent="-363538">
              <a:spcBef>
                <a:spcPts val="600"/>
              </a:spcBef>
            </a:pPr>
            <a:r>
              <a:rPr lang="en-US" altLang="zh-TW" sz="2000" dirty="0">
                <a:latin typeface="Calibri" panose="020F0502020204030204" pitchFamily="34" charset="0"/>
              </a:rPr>
              <a:t>What alternatives do the writers</a:t>
            </a:r>
            <a:r>
              <a:rPr lang="zh-TW" altLang="en-US" sz="2000" dirty="0">
                <a:latin typeface="Calibri" panose="020F0502020204030204" pitchFamily="34" charset="0"/>
              </a:rPr>
              <a:t> </a:t>
            </a:r>
            <a:r>
              <a:rPr lang="en-US" altLang="zh-TW" sz="2000" dirty="0">
                <a:latin typeface="Calibri" panose="020F0502020204030204" pitchFamily="34" charset="0"/>
              </a:rPr>
              <a:t>suggest?</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xmlns="" id="{EF22B241-C535-45C8-8EFE-C8376EAA23FB}"/>
              </a:ext>
            </a:extLst>
          </p:cNvPr>
          <p:cNvSpPr/>
          <p:nvPr/>
        </p:nvSpPr>
        <p:spPr>
          <a:xfrm>
            <a:off x="733165" y="2405458"/>
            <a:ext cx="8089822" cy="2262158"/>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supermarket is throwing out huge amounts of fresh</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food every day; it is also putting bleach on food</a:t>
            </a:r>
          </a:p>
          <a:p>
            <a:pPr marL="360363" indent="-360363">
              <a:spcBef>
                <a:spcPts val="600"/>
              </a:spcBef>
            </a:pPr>
            <a:r>
              <a:rPr lang="en-US" altLang="zh-TW" b="1" dirty="0">
                <a:solidFill>
                  <a:srgbClr val="FF0066"/>
                </a:solidFill>
                <a:latin typeface="Segoe Print" panose="02000600000000000000" pitchFamily="2" charset="0"/>
              </a:rPr>
              <a:t>2 	people who need the food</a:t>
            </a:r>
          </a:p>
          <a:p>
            <a:pPr marL="360363" indent="-360363">
              <a:spcBef>
                <a:spcPts val="600"/>
              </a:spcBef>
            </a:pPr>
            <a:r>
              <a:rPr lang="en-US" altLang="zh-TW" b="1" dirty="0">
                <a:solidFill>
                  <a:srgbClr val="FF0066"/>
                </a:solidFill>
                <a:latin typeface="Segoe Print" panose="02000600000000000000" pitchFamily="2" charset="0"/>
              </a:rPr>
              <a:t>3 	Will your supermarket consider working with them</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[local organizations] to pass on unwanted food to</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people who need it?</a:t>
            </a:r>
          </a:p>
          <a:p>
            <a:pPr marL="360363" indent="-360363">
              <a:spcBef>
                <a:spcPts val="600"/>
              </a:spcBef>
            </a:pPr>
            <a:r>
              <a:rPr lang="en-US" altLang="zh-TW" b="1" dirty="0">
                <a:solidFill>
                  <a:srgbClr val="FF0066"/>
                </a:solidFill>
                <a:latin typeface="Segoe Print" panose="02000600000000000000" pitchFamily="2" charset="0"/>
              </a:rPr>
              <a:t>4 	passing food on to local organizations, reducing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price of food when it reaches its sell-by-date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9A43650F-9349-4F2F-AC8B-04FB1E42A9C4}"/>
              </a:ext>
            </a:extLst>
          </p:cNvPr>
          <p:cNvSpPr/>
          <p:nvPr/>
        </p:nvSpPr>
        <p:spPr>
          <a:xfrm>
            <a:off x="668886" y="809265"/>
            <a:ext cx="1821396"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Paragraph 1 </a:t>
            </a:r>
          </a:p>
          <a:p>
            <a:pPr marL="363538" indent="-363538">
              <a:spcBef>
                <a:spcPts val="600"/>
              </a:spcBef>
            </a:pPr>
            <a:r>
              <a:rPr lang="en-US" altLang="zh-TW" sz="2000" dirty="0">
                <a:latin typeface="Calibri" panose="020F0502020204030204" pitchFamily="34" charset="0"/>
              </a:rPr>
              <a:t>Paragraph 2 </a:t>
            </a:r>
          </a:p>
          <a:p>
            <a:pPr marL="363538" indent="-363538">
              <a:spcBef>
                <a:spcPts val="600"/>
              </a:spcBef>
            </a:pPr>
            <a:r>
              <a:rPr lang="en-US" altLang="zh-TW" sz="2000" dirty="0">
                <a:latin typeface="Calibri" panose="020F0502020204030204" pitchFamily="34" charset="0"/>
              </a:rPr>
              <a:t>Paragraph 3</a:t>
            </a:r>
          </a:p>
          <a:p>
            <a:pPr marL="363538" indent="-363538">
              <a:spcBef>
                <a:spcPts val="600"/>
              </a:spcBef>
            </a:pPr>
            <a:r>
              <a:rPr lang="en-US" altLang="zh-TW" sz="2000" dirty="0">
                <a:latin typeface="Calibri" panose="020F0502020204030204" pitchFamily="34" charset="0"/>
              </a:rPr>
              <a:t>Paragraph 4</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xmlns=""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a:t>
            </a:r>
            <a:r>
              <a:rPr lang="en-US" altLang="zh-TW" sz="2000" dirty="0">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explaining consequences</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xmlns="" id="{DC2DEBE5-0CFC-4625-9865-537CB1FB67B7}"/>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solidFill>
                  <a:srgbClr val="000000"/>
                </a:solidFill>
                <a:latin typeface="Calibri" panose="020F0502020204030204" pitchFamily="34" charset="0"/>
              </a:rPr>
              <a:t>Find these words in the letter. They link causes</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and consequences. For each word, underline the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cause and circle the consequence.</a:t>
            </a:r>
          </a:p>
        </p:txBody>
      </p:sp>
      <p:sp>
        <p:nvSpPr>
          <p:cNvPr id="3" name="矩形 2">
            <a:extLst>
              <a:ext uri="{FF2B5EF4-FFF2-40B4-BE49-F238E27FC236}">
                <a16:creationId xmlns:a16="http://schemas.microsoft.com/office/drawing/2014/main" xmlns="" id="{492B611B-146B-44B1-A336-1C75BA02F717}"/>
              </a:ext>
            </a:extLst>
          </p:cNvPr>
          <p:cNvSpPr/>
          <p:nvPr/>
        </p:nvSpPr>
        <p:spPr>
          <a:xfrm>
            <a:off x="646266" y="1670382"/>
            <a:ext cx="8147659" cy="1169551"/>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rPr>
              <a:t>1 	as a result (paragraph 1)</a:t>
            </a:r>
          </a:p>
          <a:p>
            <a:pPr marL="358775" indent="-358775">
              <a:spcBef>
                <a:spcPts val="600"/>
              </a:spcBef>
            </a:pPr>
            <a:r>
              <a:rPr lang="en-US" altLang="zh-TW" sz="2000" dirty="0">
                <a:latin typeface="Calibri" panose="020F0502020204030204" pitchFamily="34" charset="0"/>
              </a:rPr>
              <a:t>2 	mean (paragraph 2)</a:t>
            </a:r>
          </a:p>
          <a:p>
            <a:pPr marL="358775" indent="-358775">
              <a:spcBef>
                <a:spcPts val="600"/>
              </a:spcBef>
            </a:pPr>
            <a:r>
              <a:rPr lang="en-US" altLang="zh-TW" sz="2000" dirty="0">
                <a:latin typeface="Calibri" panose="020F0502020204030204" pitchFamily="34" charset="0"/>
              </a:rPr>
              <a:t>3	lead to (paragraph 4)</a:t>
            </a:r>
            <a:endParaRPr lang="zh-TW" altLang="en-US" sz="2000" dirty="0">
              <a:latin typeface="Calibri" panose="020F0502020204030204" pitchFamily="34" charset="0"/>
            </a:endParaRPr>
          </a:p>
        </p:txBody>
      </p:sp>
      <p:sp>
        <p:nvSpPr>
          <p:cNvPr id="4" name="矩形 3">
            <a:extLst>
              <a:ext uri="{FF2B5EF4-FFF2-40B4-BE49-F238E27FC236}">
                <a16:creationId xmlns:a16="http://schemas.microsoft.com/office/drawing/2014/main" xmlns="" id="{7118FE7B-0CFC-4D5A-88C9-042751EF8364}"/>
              </a:ext>
            </a:extLst>
          </p:cNvPr>
          <p:cNvSpPr/>
          <p:nvPr/>
        </p:nvSpPr>
        <p:spPr>
          <a:xfrm>
            <a:off x="646267" y="3026799"/>
            <a:ext cx="8147660" cy="2139047"/>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1 	cause: you put bleach on the food</a:t>
            </a:r>
          </a:p>
          <a:p>
            <a:pPr marL="358775" indent="-358775">
              <a:spcBef>
                <a:spcPts val="600"/>
              </a:spcBef>
            </a:pPr>
            <a:r>
              <a:rPr lang="en-US" altLang="zh-TW" b="1" dirty="0">
                <a:solidFill>
                  <a:srgbClr val="FF0066"/>
                </a:solidFill>
                <a:latin typeface="Segoe Print" panose="02000600000000000000" pitchFamily="2" charset="0"/>
              </a:rPr>
              <a:t>	consequence: it becomes inedible</a:t>
            </a:r>
          </a:p>
          <a:p>
            <a:pPr marL="358775" indent="-358775">
              <a:spcBef>
                <a:spcPts val="600"/>
              </a:spcBef>
            </a:pPr>
            <a:r>
              <a:rPr lang="en-US" altLang="zh-TW" b="1" dirty="0">
                <a:solidFill>
                  <a:srgbClr val="FF0066"/>
                </a:solidFill>
                <a:latin typeface="Segoe Print" panose="02000600000000000000" pitchFamily="2" charset="0"/>
              </a:rPr>
              <a:t>2 	cause: If you stop putting bleach on the food that you throw out</a:t>
            </a:r>
          </a:p>
          <a:p>
            <a:pPr marL="358775" indent="-358775">
              <a:spcBef>
                <a:spcPts val="600"/>
              </a:spcBef>
            </a:pPr>
            <a:r>
              <a:rPr lang="en-US" altLang="zh-TW" b="1" dirty="0">
                <a:solidFill>
                  <a:srgbClr val="FF0066"/>
                </a:solidFill>
                <a:latin typeface="Segoe Print" panose="02000600000000000000" pitchFamily="2" charset="0"/>
              </a:rPr>
              <a:t>	consequence: people can make use of it</a:t>
            </a:r>
          </a:p>
          <a:p>
            <a:pPr marL="358775" indent="-358775">
              <a:spcBef>
                <a:spcPts val="600"/>
              </a:spcBef>
            </a:pPr>
            <a:r>
              <a:rPr lang="en-US" altLang="zh-TW" b="1" dirty="0">
                <a:solidFill>
                  <a:srgbClr val="FF0066"/>
                </a:solidFill>
                <a:latin typeface="Segoe Print" panose="02000600000000000000" pitchFamily="2" charset="0"/>
              </a:rPr>
              <a:t>3 	cause: more people (will be able to) buy it [the food]</a:t>
            </a:r>
          </a:p>
          <a:p>
            <a:pPr marL="358775" indent="-358775">
              <a:spcBef>
                <a:spcPts val="600"/>
              </a:spcBef>
            </a:pPr>
            <a:r>
              <a:rPr lang="en-US" altLang="zh-TW" b="1" dirty="0">
                <a:solidFill>
                  <a:srgbClr val="FF0066"/>
                </a:solidFill>
                <a:latin typeface="Segoe Print" panose="02000600000000000000" pitchFamily="2" charset="0"/>
              </a:rPr>
              <a:t>	consequence: less waste and more profit for you.</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left)">
                                      <p:cBhvr>
                                        <p:cTn id="16" dur="500"/>
                                        <p:tgtEl>
                                          <p:spTgt spid="4">
                                            <p:txEl>
                                              <p:pRg st="2" end="2"/>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left)">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wipe(left)">
                                      <p:cBhvr>
                                        <p:cTn id="2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DC2DEBE5-0CFC-4625-9865-537CB1FB67B7}"/>
              </a:ext>
            </a:extLst>
          </p:cNvPr>
          <p:cNvSpPr/>
          <p:nvPr/>
        </p:nvSpPr>
        <p:spPr>
          <a:xfrm>
            <a:off x="304794" y="54136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solidFill>
                  <a:srgbClr val="000000"/>
                </a:solidFill>
                <a:latin typeface="Calibri" panose="020F0502020204030204" pitchFamily="34" charset="0"/>
              </a:rPr>
              <a:t>Complete the sentences with these words. Sometimes, more than one option is possible.</a:t>
            </a:r>
          </a:p>
        </p:txBody>
      </p:sp>
      <p:sp>
        <p:nvSpPr>
          <p:cNvPr id="2" name="矩形 1">
            <a:extLst>
              <a:ext uri="{FF2B5EF4-FFF2-40B4-BE49-F238E27FC236}">
                <a16:creationId xmlns:a16="http://schemas.microsoft.com/office/drawing/2014/main" xmlns="" id="{7EA9F9FF-A13A-4FA3-8433-34DD64DD5D8D}"/>
              </a:ext>
            </a:extLst>
          </p:cNvPr>
          <p:cNvSpPr/>
          <p:nvPr/>
        </p:nvSpPr>
        <p:spPr>
          <a:xfrm>
            <a:off x="652557" y="2077235"/>
            <a:ext cx="8234589" cy="401648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We object strongly to this plan. __________________________________, we will not be able to support it.</a:t>
            </a:r>
          </a:p>
          <a:p>
            <a:pPr marL="363538" indent="-363538">
              <a:spcBef>
                <a:spcPts val="600"/>
              </a:spcBef>
            </a:pPr>
            <a:r>
              <a:rPr lang="en-US" altLang="zh-TW" sz="2000" dirty="0">
                <a:latin typeface="Calibri" panose="020F0502020204030204" pitchFamily="34" charset="0"/>
              </a:rPr>
              <a:t>2 	We welcome the new community kitchen. This will ______________________________ more people eating a hot meal.</a:t>
            </a:r>
          </a:p>
          <a:p>
            <a:pPr marL="363538" indent="-363538">
              <a:spcBef>
                <a:spcPts val="600"/>
              </a:spcBef>
            </a:pPr>
            <a:r>
              <a:rPr lang="en-US" altLang="zh-TW" sz="2000" dirty="0">
                <a:latin typeface="Calibri" panose="020F0502020204030204" pitchFamily="34" charset="0"/>
              </a:rPr>
              <a:t>3 	The prices have gone up. _______________________________________, fewer people will shop here.</a:t>
            </a:r>
          </a:p>
          <a:p>
            <a:pPr marL="363538" indent="-363538">
              <a:spcBef>
                <a:spcPts val="600"/>
              </a:spcBef>
            </a:pPr>
            <a:r>
              <a:rPr lang="en-US" altLang="zh-TW" sz="2000" dirty="0">
                <a:latin typeface="Calibri" panose="020F0502020204030204" pitchFamily="34" charset="0"/>
              </a:rPr>
              <a:t>4 	New price policies _____________________ we’ll be able to buy more.</a:t>
            </a:r>
          </a:p>
          <a:p>
            <a:pPr marL="363538" indent="-363538">
              <a:spcBef>
                <a:spcPts val="600"/>
              </a:spcBef>
            </a:pPr>
            <a:r>
              <a:rPr lang="en-US" altLang="zh-TW" sz="2000" dirty="0">
                <a:latin typeface="Calibri" panose="020F0502020204030204" pitchFamily="34" charset="0"/>
              </a:rPr>
              <a:t>5 	We suggest lowering prices as this could ___________________________ more customers coming in.</a:t>
            </a:r>
          </a:p>
          <a:p>
            <a:pPr marL="363538" indent="-363538">
              <a:spcBef>
                <a:spcPts val="600"/>
              </a:spcBef>
            </a:pPr>
            <a:r>
              <a:rPr lang="en-US" altLang="zh-TW" sz="2000" dirty="0">
                <a:latin typeface="Calibri" panose="020F0502020204030204" pitchFamily="34" charset="0"/>
              </a:rPr>
              <a:t>6 	We reduced our prices and ______________________________________ increased the number of customer</a:t>
            </a:r>
            <a:r>
              <a:rPr lang="en-US" altLang="zh-TW" sz="2000" dirty="0"/>
              <a:t>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xmlns="" id="{BDEDFB82-5A1F-4BA5-90D6-3AE1DE634672}"/>
              </a:ext>
            </a:extLst>
          </p:cNvPr>
          <p:cNvSpPr/>
          <p:nvPr/>
        </p:nvSpPr>
        <p:spPr>
          <a:xfrm>
            <a:off x="4360722" y="2123226"/>
            <a:ext cx="4588069"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As a result / Consequently / Therefore</a:t>
            </a:r>
          </a:p>
        </p:txBody>
      </p:sp>
      <p:sp>
        <p:nvSpPr>
          <p:cNvPr id="14" name="矩形 13">
            <a:extLst>
              <a:ext uri="{FF2B5EF4-FFF2-40B4-BE49-F238E27FC236}">
                <a16:creationId xmlns:a16="http://schemas.microsoft.com/office/drawing/2014/main" xmlns="" id="{BDEDFB82-5A1F-4BA5-90D6-3AE1DE634672}"/>
              </a:ext>
            </a:extLst>
          </p:cNvPr>
          <p:cNvSpPr/>
          <p:nvPr/>
        </p:nvSpPr>
        <p:spPr>
          <a:xfrm>
            <a:off x="1329627" y="3114271"/>
            <a:ext cx="3262922"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lead to / mean / result in</a:t>
            </a:r>
          </a:p>
        </p:txBody>
      </p:sp>
      <p:sp>
        <p:nvSpPr>
          <p:cNvPr id="15" name="矩形 14">
            <a:extLst>
              <a:ext uri="{FF2B5EF4-FFF2-40B4-BE49-F238E27FC236}">
                <a16:creationId xmlns:a16="http://schemas.microsoft.com/office/drawing/2014/main" xmlns="" id="{BDEDFB82-5A1F-4BA5-90D6-3AE1DE634672}"/>
              </a:ext>
            </a:extLst>
          </p:cNvPr>
          <p:cNvSpPr/>
          <p:nvPr/>
        </p:nvSpPr>
        <p:spPr>
          <a:xfrm>
            <a:off x="3930465" y="3498471"/>
            <a:ext cx="4545715"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As a result / Consequently / Therefore</a:t>
            </a:r>
          </a:p>
        </p:txBody>
      </p:sp>
      <p:sp>
        <p:nvSpPr>
          <p:cNvPr id="18" name="矩形 17">
            <a:extLst>
              <a:ext uri="{FF2B5EF4-FFF2-40B4-BE49-F238E27FC236}">
                <a16:creationId xmlns:a16="http://schemas.microsoft.com/office/drawing/2014/main" xmlns="" id="{BDEDFB82-5A1F-4BA5-90D6-3AE1DE634672}"/>
              </a:ext>
            </a:extLst>
          </p:cNvPr>
          <p:cNvSpPr/>
          <p:nvPr/>
        </p:nvSpPr>
        <p:spPr>
          <a:xfrm>
            <a:off x="3817613" y="4174202"/>
            <a:ext cx="1072885"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mean</a:t>
            </a:r>
          </a:p>
        </p:txBody>
      </p:sp>
      <p:sp>
        <p:nvSpPr>
          <p:cNvPr id="25" name="矩形 24">
            <a:extLst>
              <a:ext uri="{FF2B5EF4-FFF2-40B4-BE49-F238E27FC236}">
                <a16:creationId xmlns:a16="http://schemas.microsoft.com/office/drawing/2014/main" xmlns="" id="{BDEDFB82-5A1F-4BA5-90D6-3AE1DE634672}"/>
              </a:ext>
            </a:extLst>
          </p:cNvPr>
          <p:cNvSpPr/>
          <p:nvPr/>
        </p:nvSpPr>
        <p:spPr>
          <a:xfrm>
            <a:off x="5294468" y="4577258"/>
            <a:ext cx="3376921"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mean / lead to / result in</a:t>
            </a:r>
          </a:p>
        </p:txBody>
      </p:sp>
      <p:sp>
        <p:nvSpPr>
          <p:cNvPr id="26" name="矩形 25">
            <a:extLst>
              <a:ext uri="{FF2B5EF4-FFF2-40B4-BE49-F238E27FC236}">
                <a16:creationId xmlns:a16="http://schemas.microsoft.com/office/drawing/2014/main" xmlns="" id="{BDEDFB82-5A1F-4BA5-90D6-3AE1DE634672}"/>
              </a:ext>
            </a:extLst>
          </p:cNvPr>
          <p:cNvSpPr/>
          <p:nvPr/>
        </p:nvSpPr>
        <p:spPr>
          <a:xfrm>
            <a:off x="4012930" y="5245077"/>
            <a:ext cx="4504346"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as a result / consequently / therefore</a:t>
            </a:r>
            <a:endParaRPr lang="zh-TW" altLang="en-US" sz="1700" b="1" dirty="0">
              <a:solidFill>
                <a:srgbClr val="FF0066"/>
              </a:solidFill>
              <a:latin typeface="Segoe Print" panose="02000600000000000000" pitchFamily="2" charset="0"/>
            </a:endParaRPr>
          </a:p>
        </p:txBody>
      </p:sp>
      <p:pic>
        <p:nvPicPr>
          <p:cNvPr id="25602" name="Picture 2"/>
          <p:cNvPicPr>
            <a:picLocks noChangeAspect="1" noChangeArrowheads="1"/>
          </p:cNvPicPr>
          <p:nvPr/>
        </p:nvPicPr>
        <p:blipFill>
          <a:blip r:embed="rId2" cstate="print"/>
          <a:srcRect/>
          <a:stretch>
            <a:fillRect/>
          </a:stretch>
        </p:blipFill>
        <p:spPr bwMode="auto">
          <a:xfrm>
            <a:off x="760287" y="1336678"/>
            <a:ext cx="4798031" cy="598442"/>
          </a:xfrm>
          <a:prstGeom prst="rect">
            <a:avLst/>
          </a:prstGeom>
          <a:noFill/>
          <a:ln w="9525">
            <a:noFill/>
            <a:miter lim="800000"/>
            <a:headEnd/>
            <a:tailEnd/>
          </a:ln>
        </p:spPr>
      </p:pic>
    </p:spTree>
    <p:extLst>
      <p:ext uri="{BB962C8B-B14F-4D97-AF65-F5344CB8AC3E}">
        <p14:creationId xmlns:p14="http://schemas.microsoft.com/office/powerpoint/2010/main" val="37143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wipe(left)">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wipe(left)">
                                      <p:cBhvr>
                                        <p:cTn id="27" dur="500"/>
                                        <p:tgtEl>
                                          <p:spTgt spid="2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wipe(left)">
                                      <p:cBhvr>
                                        <p:cTn id="3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5e-p. 65</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xmlns="" id="{A5E56244-0673-4317-A45D-FF8041ECA4A1}"/>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solidFill>
                  <a:srgbClr val="000000"/>
                </a:solidFill>
                <a:latin typeface="Calibri" panose="020F0502020204030204" pitchFamily="34" charset="0"/>
              </a:rPr>
              <a:t>Prepare a letter with your reaction to one of these situations. Make notes before you start. Use the questions in Exercise 2 to guide you.</a:t>
            </a:r>
            <a:endParaRPr lang="zh-TW" altLang="en-US" sz="2000" dirty="0">
              <a:solidFill>
                <a:srgbClr val="000000"/>
              </a:solidFill>
              <a:latin typeface="Calibri" panose="020F0502020204030204" pitchFamily="34" charset="0"/>
            </a:endParaRPr>
          </a:p>
        </p:txBody>
      </p:sp>
      <p:sp>
        <p:nvSpPr>
          <p:cNvPr id="2" name="矩形 1">
            <a:extLst>
              <a:ext uri="{FF2B5EF4-FFF2-40B4-BE49-F238E27FC236}">
                <a16:creationId xmlns:a16="http://schemas.microsoft.com/office/drawing/2014/main" xmlns="" id="{7EA9F9FF-A13A-4FA3-8433-34DD64DD5D8D}"/>
              </a:ext>
            </a:extLst>
          </p:cNvPr>
          <p:cNvSpPr/>
          <p:nvPr/>
        </p:nvSpPr>
        <p:spPr>
          <a:xfrm>
            <a:off x="653650" y="1092217"/>
            <a:ext cx="8130549"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Your college is going to close the student cafeteria.</a:t>
            </a:r>
          </a:p>
          <a:p>
            <a:pPr marL="363538" indent="-363538">
              <a:spcBef>
                <a:spcPts val="600"/>
              </a:spcBef>
            </a:pPr>
            <a:r>
              <a:rPr lang="en-US" altLang="zh-TW" sz="2000" dirty="0">
                <a:latin typeface="Calibri" panose="020F0502020204030204" pitchFamily="34" charset="0"/>
              </a:rPr>
              <a:t>• 	Your </a:t>
            </a:r>
            <a:r>
              <a:rPr lang="en-US" altLang="zh-TW" sz="2000" dirty="0" err="1">
                <a:latin typeface="Calibri" panose="020F0502020204030204" pitchFamily="34" charset="0"/>
              </a:rPr>
              <a:t>favourite</a:t>
            </a:r>
            <a:r>
              <a:rPr lang="en-US" altLang="zh-TW" sz="2000" dirty="0">
                <a:latin typeface="Calibri" panose="020F0502020204030204" pitchFamily="34" charset="0"/>
              </a:rPr>
              <a:t> TV show is being scrapped.</a:t>
            </a:r>
          </a:p>
          <a:p>
            <a:pPr marL="363538" indent="-363538">
              <a:spcBef>
                <a:spcPts val="600"/>
              </a:spcBef>
            </a:pPr>
            <a:r>
              <a:rPr lang="en-US" altLang="zh-TW" sz="2000" dirty="0">
                <a:latin typeface="Calibri" panose="020F0502020204030204" pitchFamily="34" charset="0"/>
              </a:rPr>
              <a:t>• 	Your employer/school has banned junk food and drink machines.</a:t>
            </a:r>
          </a:p>
          <a:p>
            <a:pPr marL="363538" indent="-363538">
              <a:spcBef>
                <a:spcPts val="600"/>
              </a:spcBef>
            </a:pPr>
            <a:r>
              <a:rPr lang="en-US" altLang="zh-TW" sz="2000" dirty="0">
                <a:latin typeface="Calibri" panose="020F0502020204030204" pitchFamily="34" charset="0"/>
              </a:rPr>
              <a:t>• 	Your local swimming pool is being closed.</a:t>
            </a:r>
            <a:endParaRPr lang="zh-TW" altLang="en-US" sz="2000" dirty="0">
              <a:latin typeface="Calibri" panose="020F0502020204030204" pitchFamily="34" charset="0"/>
            </a:endParaRPr>
          </a:p>
        </p:txBody>
      </p:sp>
      <p:sp>
        <p:nvSpPr>
          <p:cNvPr id="3" name="矩形 2">
            <a:extLst>
              <a:ext uri="{FF2B5EF4-FFF2-40B4-BE49-F238E27FC236}">
                <a16:creationId xmlns:a16="http://schemas.microsoft.com/office/drawing/2014/main" xmlns="" id="{9BABB7CD-7CA0-4F36-9BC3-F8B7018B092B}"/>
              </a:ext>
            </a:extLst>
          </p:cNvPr>
          <p:cNvSpPr/>
          <p:nvPr/>
        </p:nvSpPr>
        <p:spPr>
          <a:xfrm>
            <a:off x="295067" y="276969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5</a:t>
            </a:r>
            <a:r>
              <a:rPr lang="en-US" altLang="zh-TW" sz="2000" dirty="0">
                <a:solidFill>
                  <a:srgbClr val="E60000"/>
                </a:solidFill>
                <a:latin typeface="Calibri" panose="020F0502020204030204" pitchFamily="34" charset="0"/>
              </a:rPr>
              <a:t> 	</a:t>
            </a:r>
            <a:r>
              <a:rPr lang="en-US" altLang="zh-TW" sz="2000" dirty="0">
                <a:solidFill>
                  <a:srgbClr val="000000"/>
                </a:solidFill>
                <a:latin typeface="Calibri" panose="020F0502020204030204" pitchFamily="34" charset="0"/>
              </a:rPr>
              <a:t>Write your letter. Follow the structure of the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paragraphs in Exercise 2. Use these questions to</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check your letter.</a:t>
            </a:r>
            <a:endParaRPr lang="zh-TW" altLang="en-US" sz="2000" dirty="0">
              <a:solidFill>
                <a:srgbClr val="000000"/>
              </a:solidFill>
              <a:latin typeface="Calibri" panose="020F0502020204030204" pitchFamily="34" charset="0"/>
            </a:endParaRPr>
          </a:p>
        </p:txBody>
      </p:sp>
      <p:sp>
        <p:nvSpPr>
          <p:cNvPr id="9" name="矩形 8">
            <a:extLst>
              <a:ext uri="{FF2B5EF4-FFF2-40B4-BE49-F238E27FC236}">
                <a16:creationId xmlns:a16="http://schemas.microsoft.com/office/drawing/2014/main" xmlns="" id="{65AB5F06-3F37-45BA-B086-C3427E95FA02}"/>
              </a:ext>
            </a:extLst>
          </p:cNvPr>
          <p:cNvSpPr/>
          <p:nvPr/>
        </p:nvSpPr>
        <p:spPr>
          <a:xfrm>
            <a:off x="656793" y="3464686"/>
            <a:ext cx="8127520" cy="1477328"/>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Is the style correct for a formal letter?</a:t>
            </a:r>
          </a:p>
          <a:p>
            <a:pPr marL="363538" indent="-363538">
              <a:spcBef>
                <a:spcPts val="600"/>
              </a:spcBef>
            </a:pPr>
            <a:r>
              <a:rPr lang="en-US" altLang="zh-TW" sz="2000" dirty="0">
                <a:latin typeface="Calibri" panose="020F0502020204030204" pitchFamily="34" charset="0"/>
              </a:rPr>
              <a:t>• 	Is the purpose of the letter clear?</a:t>
            </a:r>
          </a:p>
          <a:p>
            <a:pPr marL="363538" indent="-363538">
              <a:spcBef>
                <a:spcPts val="600"/>
              </a:spcBef>
            </a:pPr>
            <a:r>
              <a:rPr lang="en-US" altLang="zh-TW" sz="2000" dirty="0">
                <a:latin typeface="Calibri" panose="020F0502020204030204" pitchFamily="34" charset="0"/>
              </a:rPr>
              <a:t>• 	Is it clear what action the person who the letter</a:t>
            </a:r>
            <a:r>
              <a:rPr lang="zh-TW" altLang="en-US" sz="2000" dirty="0">
                <a:latin typeface="Calibri" panose="020F0502020204030204" pitchFamily="34" charset="0"/>
              </a:rPr>
              <a:t> </a:t>
            </a:r>
            <a:r>
              <a:rPr lang="en-US" altLang="zh-TW" sz="2000" dirty="0">
                <a:latin typeface="Calibri" panose="020F0502020204030204" pitchFamily="34" charset="0"/>
              </a:rPr>
              <a:t>is addressed to needs to take?</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xmlns="" id="{60885D0D-3F33-437E-B1C7-F3E790C6505D}"/>
              </a:ext>
            </a:extLst>
          </p:cNvPr>
          <p:cNvSpPr/>
          <p:nvPr/>
        </p:nvSpPr>
        <p:spPr>
          <a:xfrm>
            <a:off x="295180" y="4983485"/>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solidFill>
                  <a:srgbClr val="000000"/>
                </a:solidFill>
                <a:latin typeface="Calibri" panose="020F0502020204030204" pitchFamily="34" charset="0"/>
              </a:rPr>
              <a:t>Exchange letters with your partner. Read your</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partner’s letter. Take the role of the person it is</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addressed to. Are you going to take any action as a</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result of the letter? Write a short reply to the letter.</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5764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5f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Dangerous dining</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 67</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xmlns="" id="{DB5000BD-7E2A-4473-B852-A99B1209318E}"/>
              </a:ext>
            </a:extLst>
          </p:cNvPr>
          <p:cNvSpPr/>
          <p:nvPr/>
        </p:nvSpPr>
        <p:spPr>
          <a:xfrm>
            <a:off x="327084" y="1776184"/>
            <a:ext cx="4839828"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 photo and write six words connected</a:t>
            </a:r>
            <a:r>
              <a:rPr lang="zh-TW" altLang="en-US" sz="2000" dirty="0">
                <a:latin typeface="Calibri" panose="020F0502020204030204" pitchFamily="34" charset="0"/>
              </a:rPr>
              <a:t> </a:t>
            </a:r>
            <a:r>
              <a:rPr lang="en-US" altLang="zh-TW" sz="2000" dirty="0">
                <a:latin typeface="Calibri" panose="020F0502020204030204" pitchFamily="34" charset="0"/>
              </a:rPr>
              <a:t>to it. Then work in pairs. Compare your list with</a:t>
            </a:r>
            <a:r>
              <a:rPr lang="zh-TW" altLang="en-US" sz="2000" dirty="0">
                <a:latin typeface="Calibri" panose="020F0502020204030204" pitchFamily="34" charset="0"/>
              </a:rPr>
              <a:t> </a:t>
            </a:r>
            <a:r>
              <a:rPr lang="en-US" altLang="zh-TW" sz="2000" dirty="0">
                <a:latin typeface="Calibri" panose="020F0502020204030204" pitchFamily="34" charset="0"/>
              </a:rPr>
              <a:t>your partner.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xmlns="" id="{FCC6BC15-EF9B-4918-A140-818F9CF530BA}"/>
              </a:ext>
            </a:extLst>
          </p:cNvPr>
          <p:cNvSpPr/>
          <p:nvPr/>
        </p:nvSpPr>
        <p:spPr>
          <a:xfrm>
            <a:off x="327485" y="109738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xmlns="" id="{3E91A1CB-4D90-4C1D-8CE8-2F85AE0E9924}"/>
              </a:ext>
            </a:extLst>
          </p:cNvPr>
          <p:cNvGrpSpPr/>
          <p:nvPr/>
        </p:nvGrpSpPr>
        <p:grpSpPr>
          <a:xfrm>
            <a:off x="6845771" y="126730"/>
            <a:ext cx="828000" cy="828000"/>
            <a:chOff x="5059555" y="183493"/>
            <a:chExt cx="828000" cy="828000"/>
          </a:xfrm>
        </p:grpSpPr>
        <p:sp>
          <p:nvSpPr>
            <p:cNvPr id="6" name="矩形: 圓角 5">
              <a:extLst>
                <a:ext uri="{FF2B5EF4-FFF2-40B4-BE49-F238E27FC236}">
                  <a16:creationId xmlns:a16="http://schemas.microsoft.com/office/drawing/2014/main" xmlns=""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xmlns=""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xmlns=""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矩形 13">
            <a:extLst>
              <a:ext uri="{FF2B5EF4-FFF2-40B4-BE49-F238E27FC236}">
                <a16:creationId xmlns:a16="http://schemas.microsoft.com/office/drawing/2014/main" xmlns="" id="{BDEDFB82-5A1F-4BA5-90D6-3AE1DE634672}"/>
              </a:ext>
            </a:extLst>
          </p:cNvPr>
          <p:cNvSpPr/>
          <p:nvPr/>
        </p:nvSpPr>
        <p:spPr>
          <a:xfrm>
            <a:off x="649238" y="2875253"/>
            <a:ext cx="4498219" cy="1200329"/>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r>
              <a:rPr lang="fr-FR" altLang="zh-TW" b="1" dirty="0">
                <a:solidFill>
                  <a:srgbClr val="FF0066"/>
                </a:solidFill>
                <a:latin typeface="Segoe Print" panose="02000600000000000000" pitchFamily="2" charset="0"/>
              </a:rPr>
              <a:t>A possible list: fugu, fish, dangerous, Japan, Japanese,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restaurant, neon, night, lights, dark</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AE593240-47B2-49C6-9842-FB4F96487C44}"/>
              </a:ext>
            </a:extLst>
          </p:cNvPr>
          <p:cNvSpPr/>
          <p:nvPr/>
        </p:nvSpPr>
        <p:spPr>
          <a:xfrm>
            <a:off x="2125897" y="5962856"/>
            <a:ext cx="3457904"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A </a:t>
            </a:r>
            <a:r>
              <a:rPr lang="en-US" altLang="zh-TW" sz="1600" dirty="0" err="1">
                <a:solidFill>
                  <a:schemeClr val="tx1">
                    <a:lumMod val="85000"/>
                    <a:lumOff val="15000"/>
                  </a:schemeClr>
                </a:solidFill>
                <a:latin typeface="Corbel" panose="020B0503020204020204" pitchFamily="34" charset="0"/>
              </a:rPr>
              <a:t>fugu</a:t>
            </a:r>
            <a:r>
              <a:rPr lang="en-US" altLang="zh-TW" sz="1600" dirty="0">
                <a:solidFill>
                  <a:schemeClr val="tx1">
                    <a:lumMod val="85000"/>
                    <a:lumOff val="15000"/>
                  </a:schemeClr>
                </a:solidFill>
                <a:latin typeface="Corbel" panose="020B0503020204020204" pitchFamily="34" charset="0"/>
              </a:rPr>
              <a:t> restaurant in Osaka, Japan</a:t>
            </a:r>
            <a:endParaRPr lang="zh-TW" altLang="en-US" sz="1600" dirty="0">
              <a:solidFill>
                <a:schemeClr val="tx1">
                  <a:lumMod val="85000"/>
                  <a:lumOff val="15000"/>
                </a:schemeClr>
              </a:solidFill>
              <a:latin typeface="Corbel" panose="020B0503020204020204" pitchFamily="34" charset="0"/>
            </a:endParaRPr>
          </a:p>
        </p:txBody>
      </p:sp>
      <p:pic>
        <p:nvPicPr>
          <p:cNvPr id="4" name="圖片 3">
            <a:extLst>
              <a:ext uri="{FF2B5EF4-FFF2-40B4-BE49-F238E27FC236}">
                <a16:creationId xmlns:a16="http://schemas.microsoft.com/office/drawing/2014/main" xmlns="" id="{E3219990-C6FD-4781-B6CB-818ACFDE6D6F}"/>
              </a:ext>
            </a:extLst>
          </p:cNvPr>
          <p:cNvPicPr>
            <a:picLocks noChangeAspect="1"/>
          </p:cNvPicPr>
          <p:nvPr/>
        </p:nvPicPr>
        <p:blipFill>
          <a:blip r:embed="rId3"/>
          <a:stretch>
            <a:fillRect/>
          </a:stretch>
        </p:blipFill>
        <p:spPr>
          <a:xfrm>
            <a:off x="5091073" y="1261962"/>
            <a:ext cx="4052927" cy="4931875"/>
          </a:xfrm>
          <a:prstGeom prst="rect">
            <a:avLst/>
          </a:prstGeom>
        </p:spPr>
      </p:pic>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xmlns=""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xmlns=""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5f-p. 67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02EBC5AD-8321-4D63-B7C5-A42D80958680}"/>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Read the sentences. The words in bold are used in</a:t>
            </a:r>
            <a:r>
              <a:rPr lang="zh-TW" altLang="en-US" sz="2000" dirty="0">
                <a:latin typeface="Calibri" panose="020F0502020204030204" pitchFamily="34" charset="0"/>
              </a:rPr>
              <a:t> </a:t>
            </a:r>
            <a:r>
              <a:rPr lang="en-US" altLang="zh-TW" sz="2000" dirty="0">
                <a:latin typeface="Calibri" panose="020F0502020204030204" pitchFamily="34" charset="0"/>
              </a:rPr>
              <a:t>the video. Guess the meaning of the words.</a:t>
            </a:r>
          </a:p>
        </p:txBody>
      </p:sp>
      <p:sp>
        <p:nvSpPr>
          <p:cNvPr id="4" name="矩形 3">
            <a:extLst>
              <a:ext uri="{FF2B5EF4-FFF2-40B4-BE49-F238E27FC236}">
                <a16:creationId xmlns:a16="http://schemas.microsoft.com/office/drawing/2014/main" xmlns="" id="{BF3C70E5-C2ED-4583-8EF1-B3DD59CDF2BC}"/>
              </a:ext>
            </a:extLst>
          </p:cNvPr>
          <p:cNvSpPr/>
          <p:nvPr/>
        </p:nvSpPr>
        <p:spPr>
          <a:xfrm>
            <a:off x="677537" y="1602586"/>
            <a:ext cx="8116390"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Sugar is a </a:t>
            </a:r>
            <a:r>
              <a:rPr lang="en-US" altLang="zh-TW" sz="2000" b="1" dirty="0">
                <a:latin typeface="Calibri" panose="020F0502020204030204" pitchFamily="34" charset="0"/>
              </a:rPr>
              <a:t>major</a:t>
            </a:r>
            <a:r>
              <a:rPr lang="en-US" altLang="zh-TW" sz="2000" dirty="0">
                <a:latin typeface="Calibri" panose="020F0502020204030204" pitchFamily="34" charset="0"/>
              </a:rPr>
              <a:t> cause of people’s problems</a:t>
            </a:r>
            <a:r>
              <a:rPr lang="zh-TW" altLang="en-US" sz="2000" dirty="0">
                <a:latin typeface="Calibri" panose="020F0502020204030204" pitchFamily="34" charset="0"/>
              </a:rPr>
              <a:t> </a:t>
            </a:r>
            <a:r>
              <a:rPr lang="en-US" altLang="zh-TW" sz="2000" dirty="0">
                <a:latin typeface="Calibri" panose="020F0502020204030204" pitchFamily="34" charset="0"/>
              </a:rPr>
              <a:t>with their teeth.</a:t>
            </a:r>
          </a:p>
          <a:p>
            <a:pPr marL="363538" indent="-363538">
              <a:spcBef>
                <a:spcPts val="600"/>
              </a:spcBef>
            </a:pPr>
            <a:r>
              <a:rPr lang="en-US" altLang="zh-TW" sz="2000" dirty="0">
                <a:latin typeface="Calibri" panose="020F0502020204030204" pitchFamily="34" charset="0"/>
              </a:rPr>
              <a:t>2 	Some snakes have </a:t>
            </a:r>
            <a:r>
              <a:rPr lang="en-US" altLang="zh-TW" sz="2000" b="1" dirty="0">
                <a:latin typeface="Calibri" panose="020F0502020204030204" pitchFamily="34" charset="0"/>
              </a:rPr>
              <a:t>poison</a:t>
            </a:r>
            <a:r>
              <a:rPr lang="en-US" altLang="zh-TW" sz="2000" dirty="0">
                <a:latin typeface="Calibri" panose="020F0502020204030204" pitchFamily="34" charset="0"/>
              </a:rPr>
              <a:t> in their teeth.</a:t>
            </a:r>
          </a:p>
          <a:p>
            <a:pPr marL="363538" indent="-363538">
              <a:spcBef>
                <a:spcPts val="600"/>
              </a:spcBef>
            </a:pPr>
            <a:r>
              <a:rPr lang="en-US" altLang="zh-TW" sz="2000" dirty="0">
                <a:latin typeface="Calibri" panose="020F0502020204030204" pitchFamily="34" charset="0"/>
              </a:rPr>
              <a:t>3 	Check the </a:t>
            </a:r>
            <a:r>
              <a:rPr lang="en-US" altLang="zh-TW" sz="2000" b="1" dirty="0">
                <a:latin typeface="Calibri" panose="020F0502020204030204" pitchFamily="34" charset="0"/>
              </a:rPr>
              <a:t>regulations</a:t>
            </a:r>
            <a:r>
              <a:rPr lang="en-US" altLang="zh-TW" sz="2000" dirty="0">
                <a:latin typeface="Calibri" panose="020F0502020204030204" pitchFamily="34" charset="0"/>
              </a:rPr>
              <a:t> before you enter the</a:t>
            </a:r>
            <a:r>
              <a:rPr lang="zh-TW" altLang="en-US" sz="2000" dirty="0">
                <a:latin typeface="Calibri" panose="020F0502020204030204" pitchFamily="34" charset="0"/>
              </a:rPr>
              <a:t> </a:t>
            </a:r>
            <a:r>
              <a:rPr lang="en-US" altLang="zh-TW" sz="2000" dirty="0">
                <a:latin typeface="Calibri" panose="020F0502020204030204" pitchFamily="34" charset="0"/>
              </a:rPr>
              <a:t>competition.</a:t>
            </a:r>
          </a:p>
          <a:p>
            <a:pPr marL="363538" indent="-363538">
              <a:spcBef>
                <a:spcPts val="600"/>
              </a:spcBef>
            </a:pPr>
            <a:r>
              <a:rPr lang="en-US" altLang="zh-TW" sz="2000" dirty="0">
                <a:latin typeface="Calibri" panose="020F0502020204030204" pitchFamily="34" charset="0"/>
              </a:rPr>
              <a:t>4 	Lots of people go to the dentist </a:t>
            </a:r>
            <a:r>
              <a:rPr lang="en-US" altLang="zh-TW" sz="2000" b="1" dirty="0">
                <a:latin typeface="Calibri" panose="020F0502020204030204" pitchFamily="34" charset="0"/>
              </a:rPr>
              <a:t>annually</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5 	If you feel nervous, </a:t>
            </a:r>
            <a:r>
              <a:rPr lang="en-US" altLang="zh-TW" sz="2000" b="1" dirty="0">
                <a:latin typeface="Calibri" panose="020F0502020204030204" pitchFamily="34" charset="0"/>
              </a:rPr>
              <a:t>breathe</a:t>
            </a:r>
            <a:r>
              <a:rPr lang="en-US" altLang="zh-TW" sz="2000" dirty="0">
                <a:latin typeface="Calibri" panose="020F0502020204030204" pitchFamily="34" charset="0"/>
              </a:rPr>
              <a:t> in and out slowly.</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xmlns="" id="{000D1EAF-1B4F-49D6-99FD-D7E98B757F53}"/>
              </a:ext>
            </a:extLst>
          </p:cNvPr>
          <p:cNvSpPr/>
          <p:nvPr/>
        </p:nvSpPr>
        <p:spPr>
          <a:xfrm>
            <a:off x="304794" y="3668649"/>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Match the words in bold in Exercise 2a with</a:t>
            </a:r>
            <a:r>
              <a:rPr lang="zh-TW" altLang="en-US" sz="2000" dirty="0">
                <a:latin typeface="Calibri" panose="020F0502020204030204" pitchFamily="34" charset="0"/>
              </a:rPr>
              <a:t> </a:t>
            </a:r>
            <a:r>
              <a:rPr lang="en-US" altLang="zh-TW" sz="2000" dirty="0">
                <a:latin typeface="Calibri" panose="020F0502020204030204" pitchFamily="34" charset="0"/>
              </a:rPr>
              <a:t>these definitions.</a:t>
            </a:r>
          </a:p>
        </p:txBody>
      </p:sp>
      <p:sp>
        <p:nvSpPr>
          <p:cNvPr id="5" name="矩形 4">
            <a:extLst>
              <a:ext uri="{FF2B5EF4-FFF2-40B4-BE49-F238E27FC236}">
                <a16:creationId xmlns:a16="http://schemas.microsoft.com/office/drawing/2014/main" xmlns="" id="{ED924450-9D5C-4039-A910-E8EB2DF8C859}"/>
              </a:ext>
            </a:extLst>
          </p:cNvPr>
          <p:cNvSpPr/>
          <p:nvPr/>
        </p:nvSpPr>
        <p:spPr>
          <a:xfrm>
            <a:off x="677536" y="4118160"/>
            <a:ext cx="8116389"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something that can kill you if you eat or</a:t>
            </a:r>
            <a:r>
              <a:rPr lang="zh-TW" altLang="en-US" sz="2000" dirty="0">
                <a:latin typeface="Calibri" panose="020F0502020204030204" pitchFamily="34" charset="0"/>
              </a:rPr>
              <a:t> </a:t>
            </a:r>
            <a:r>
              <a:rPr lang="en-US" altLang="zh-TW" sz="2000" dirty="0">
                <a:latin typeface="Calibri" panose="020F0502020204030204" pitchFamily="34" charset="0"/>
              </a:rPr>
              <a:t>drink it</a:t>
            </a:r>
          </a:p>
          <a:p>
            <a:pPr marL="363538" indent="-363538">
              <a:spcBef>
                <a:spcPts val="600"/>
              </a:spcBef>
            </a:pPr>
            <a:r>
              <a:rPr lang="en-US" altLang="zh-TW" sz="2000" dirty="0">
                <a:latin typeface="Calibri" panose="020F0502020204030204" pitchFamily="34" charset="0"/>
              </a:rPr>
              <a:t>b 	every year</a:t>
            </a:r>
          </a:p>
          <a:p>
            <a:pPr marL="363538" indent="-363538">
              <a:spcBef>
                <a:spcPts val="600"/>
              </a:spcBef>
            </a:pPr>
            <a:r>
              <a:rPr lang="en-US" altLang="zh-TW" sz="2000" dirty="0">
                <a:latin typeface="Calibri" panose="020F0502020204030204" pitchFamily="34" charset="0"/>
              </a:rPr>
              <a:t>c 	take air into your lungs</a:t>
            </a:r>
          </a:p>
          <a:p>
            <a:pPr marL="363538" indent="-363538">
              <a:spcBef>
                <a:spcPts val="600"/>
              </a:spcBef>
            </a:pPr>
            <a:r>
              <a:rPr lang="en-US" altLang="zh-TW" sz="2000" dirty="0">
                <a:latin typeface="Calibri" panose="020F0502020204030204" pitchFamily="34" charset="0"/>
              </a:rPr>
              <a:t>d 	official rules</a:t>
            </a:r>
          </a:p>
          <a:p>
            <a:pPr marL="363538" indent="-363538">
              <a:spcBef>
                <a:spcPts val="600"/>
              </a:spcBef>
            </a:pPr>
            <a:r>
              <a:rPr lang="en-US" altLang="zh-TW" sz="2000" dirty="0">
                <a:latin typeface="Calibri" panose="020F0502020204030204" pitchFamily="34" charset="0"/>
              </a:rPr>
              <a:t>e 	important, big</a:t>
            </a:r>
            <a:endParaRPr lang="zh-TW" altLang="en-US" sz="2000" dirty="0">
              <a:latin typeface="Calibri" panose="020F0502020204030204" pitchFamily="34" charset="0"/>
            </a:endParaRPr>
          </a:p>
        </p:txBody>
      </p:sp>
      <p:sp>
        <p:nvSpPr>
          <p:cNvPr id="16" name="矩形 15">
            <a:extLst>
              <a:ext uri="{FF2B5EF4-FFF2-40B4-BE49-F238E27FC236}">
                <a16:creationId xmlns:a16="http://schemas.microsoft.com/office/drawing/2014/main" xmlns="" id="{5120BDE7-6E08-41D2-B8F9-73CB73316929}"/>
              </a:ext>
            </a:extLst>
          </p:cNvPr>
          <p:cNvSpPr/>
          <p:nvPr/>
        </p:nvSpPr>
        <p:spPr>
          <a:xfrm>
            <a:off x="426277" y="4094714"/>
            <a:ext cx="352982" cy="1989006"/>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2</a:t>
            </a:r>
          </a:p>
          <a:p>
            <a:pPr>
              <a:lnSpc>
                <a:spcPts val="3000"/>
              </a:lnSpc>
            </a:pPr>
            <a:r>
              <a:rPr lang="en-US" altLang="zh-TW" b="1" dirty="0">
                <a:solidFill>
                  <a:srgbClr val="FF0066"/>
                </a:solidFill>
                <a:latin typeface="Segoe Print" panose="02000600000000000000" pitchFamily="2" charset="0"/>
              </a:rPr>
              <a:t>4</a:t>
            </a:r>
          </a:p>
          <a:p>
            <a:pPr>
              <a:lnSpc>
                <a:spcPts val="3000"/>
              </a:lnSpc>
            </a:pPr>
            <a:r>
              <a:rPr lang="en-US" altLang="zh-TW" b="1" dirty="0">
                <a:solidFill>
                  <a:srgbClr val="FF0066"/>
                </a:solidFill>
                <a:latin typeface="Segoe Print" panose="02000600000000000000" pitchFamily="2" charset="0"/>
              </a:rPr>
              <a:t>5</a:t>
            </a:r>
          </a:p>
          <a:p>
            <a:pPr>
              <a:lnSpc>
                <a:spcPts val="3000"/>
              </a:lnSpc>
            </a:pPr>
            <a:r>
              <a:rPr lang="en-US" altLang="zh-TW" b="1" dirty="0">
                <a:solidFill>
                  <a:srgbClr val="FF0066"/>
                </a:solidFill>
                <a:latin typeface="Segoe Print" panose="02000600000000000000" pitchFamily="2" charset="0"/>
              </a:rPr>
              <a:t>3</a:t>
            </a:r>
          </a:p>
          <a:p>
            <a:pPr>
              <a:lnSpc>
                <a:spcPts val="3000"/>
              </a:lnSpc>
            </a:pPr>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left)">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left)">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left)">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7D45D-2E43-4EB9-9420-2C113E334490}">
  <ds:schemaRefs>
    <ds:schemaRef ds:uri="http://schemas.microsoft.com/sharepoint/v3/contenttype/forms"/>
  </ds:schemaRefs>
</ds:datastoreItem>
</file>

<file path=customXml/itemProps2.xml><?xml version="1.0" encoding="utf-8"?>
<ds:datastoreItem xmlns:ds="http://schemas.openxmlformats.org/officeDocument/2006/customXml" ds:itemID="{80B59BFD-2274-4D88-8B46-B64F0A6D28D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34A1038-36E5-4200-9FEB-149C6EA54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2129</TotalTime>
  <Words>1457</Words>
  <Application>Microsoft Office PowerPoint</Application>
  <PresentationFormat>On-screen Show (4:3)</PresentationFormat>
  <Paragraphs>289</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Admin</cp:lastModifiedBy>
  <cp:revision>209</cp:revision>
  <dcterms:created xsi:type="dcterms:W3CDTF">2018-12-06T16:59:09Z</dcterms:created>
  <dcterms:modified xsi:type="dcterms:W3CDTF">2021-02-20T09:03:13Z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